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9_D09BD78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57" r:id="rId6"/>
    <p:sldId id="258" r:id="rId7"/>
    <p:sldId id="259" r:id="rId8"/>
    <p:sldId id="269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792913" cy="9925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9CDB92DC-4317-46E1-943B-D17B100EA390}">
          <p14:sldIdLst>
            <p14:sldId id="271"/>
            <p14:sldId id="257"/>
            <p14:sldId id="258"/>
            <p14:sldId id="259"/>
            <p14:sldId id="269"/>
            <p14:sldId id="272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D0E538-4549-5578-DDD1-4AFC8C4056A1}" name="Informação | Visite São Paulo" initials="I|VSP" userId="S::informacao@visitesaopaulo.com::9d5a8994-0214-46b9-a355-ccff16ba08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A374B-C140-4FF0-9341-A8E962CFA9F3}" v="1" dt="2024-07-18T14:28:27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5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rmação | Visite São Paulo" userId="9d5a8994-0214-46b9-a355-ccff16ba0804" providerId="ADAL" clId="{E5BA374B-C140-4FF0-9341-A8E962CFA9F3}"/>
    <pc:docChg chg="undo custSel modSld">
      <pc:chgData name="Informação | Visite São Paulo" userId="9d5a8994-0214-46b9-a355-ccff16ba0804" providerId="ADAL" clId="{E5BA374B-C140-4FF0-9341-A8E962CFA9F3}" dt="2024-07-18T14:40:28.662" v="276" actId="20577"/>
      <pc:docMkLst>
        <pc:docMk/>
      </pc:docMkLst>
      <pc:sldChg chg="modSp mod">
        <pc:chgData name="Informação | Visite São Paulo" userId="9d5a8994-0214-46b9-a355-ccff16ba0804" providerId="ADAL" clId="{E5BA374B-C140-4FF0-9341-A8E962CFA9F3}" dt="2024-07-18T14:22:13.628" v="64" actId="20577"/>
        <pc:sldMkLst>
          <pc:docMk/>
          <pc:sldMk cId="3600586444" sldId="257"/>
        </pc:sldMkLst>
        <pc:spChg chg="mod">
          <ac:chgData name="Informação | Visite São Paulo" userId="9d5a8994-0214-46b9-a355-ccff16ba0804" providerId="ADAL" clId="{E5BA374B-C140-4FF0-9341-A8E962CFA9F3}" dt="2024-07-18T14:22:13.628" v="64" actId="20577"/>
          <ac:spMkLst>
            <pc:docMk/>
            <pc:sldMk cId="3600586444" sldId="257"/>
            <ac:spMk id="3" creationId="{ED670BB0-0A30-9E67-DC07-DAA53CE49297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2:21.892" v="68" actId="20577"/>
        <pc:sldMkLst>
          <pc:docMk/>
          <pc:sldMk cId="2596891959" sldId="258"/>
        </pc:sldMkLst>
        <pc:spChg chg="mod">
          <ac:chgData name="Informação | Visite São Paulo" userId="9d5a8994-0214-46b9-a355-ccff16ba0804" providerId="ADAL" clId="{E5BA374B-C140-4FF0-9341-A8E962CFA9F3}" dt="2024-07-18T14:22:21.892" v="68" actId="20577"/>
          <ac:spMkLst>
            <pc:docMk/>
            <pc:sldMk cId="2596891959" sldId="258"/>
            <ac:spMk id="3" creationId="{5FD60387-1D12-233C-D12F-CDD91A6B040B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31:13.713" v="156" actId="20577"/>
        <pc:sldMkLst>
          <pc:docMk/>
          <pc:sldMk cId="1394161966" sldId="259"/>
        </pc:sldMkLst>
        <pc:spChg chg="mod">
          <ac:chgData name="Informação | Visite São Paulo" userId="9d5a8994-0214-46b9-a355-ccff16ba0804" providerId="ADAL" clId="{E5BA374B-C140-4FF0-9341-A8E962CFA9F3}" dt="2024-07-18T14:22:28.570" v="72" actId="20577"/>
          <ac:spMkLst>
            <pc:docMk/>
            <pc:sldMk cId="1394161966" sldId="259"/>
            <ac:spMk id="3" creationId="{C3656BFD-A580-51EE-39FD-E0746F140BA4}"/>
          </ac:spMkLst>
        </pc:spChg>
        <pc:spChg chg="mod">
          <ac:chgData name="Informação | Visite São Paulo" userId="9d5a8994-0214-46b9-a355-ccff16ba0804" providerId="ADAL" clId="{E5BA374B-C140-4FF0-9341-A8E962CFA9F3}" dt="2024-07-18T14:31:13.713" v="156" actId="20577"/>
          <ac:spMkLst>
            <pc:docMk/>
            <pc:sldMk cId="1394161966" sldId="259"/>
            <ac:spMk id="1031" creationId="{609CA601-2785-419A-987C-0E3D22E07EE5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3:17.893" v="84" actId="20577"/>
        <pc:sldMkLst>
          <pc:docMk/>
          <pc:sldMk cId="1239957404" sldId="260"/>
        </pc:sldMkLst>
        <pc:spChg chg="mod">
          <ac:chgData name="Informação | Visite São Paulo" userId="9d5a8994-0214-46b9-a355-ccff16ba0804" providerId="ADAL" clId="{E5BA374B-C140-4FF0-9341-A8E962CFA9F3}" dt="2024-07-18T14:23:17.893" v="84" actId="20577"/>
          <ac:spMkLst>
            <pc:docMk/>
            <pc:sldMk cId="1239957404" sldId="260"/>
            <ac:spMk id="4" creationId="{46718E5F-BE35-CFF6-25BA-E63047AAE5C1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3:24.630" v="88" actId="20577"/>
        <pc:sldMkLst>
          <pc:docMk/>
          <pc:sldMk cId="1122330745" sldId="261"/>
        </pc:sldMkLst>
        <pc:spChg chg="mod">
          <ac:chgData name="Informação | Visite São Paulo" userId="9d5a8994-0214-46b9-a355-ccff16ba0804" providerId="ADAL" clId="{E5BA374B-C140-4FF0-9341-A8E962CFA9F3}" dt="2024-07-18T14:23:24.630" v="88" actId="20577"/>
          <ac:spMkLst>
            <pc:docMk/>
            <pc:sldMk cId="1122330745" sldId="261"/>
            <ac:spMk id="6" creationId="{96CE59E4-D281-C654-3994-432E38D10D2D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3:30.423" v="92" actId="20577"/>
        <pc:sldMkLst>
          <pc:docMk/>
          <pc:sldMk cId="3992603037" sldId="262"/>
        </pc:sldMkLst>
        <pc:spChg chg="mod">
          <ac:chgData name="Informação | Visite São Paulo" userId="9d5a8994-0214-46b9-a355-ccff16ba0804" providerId="ADAL" clId="{E5BA374B-C140-4FF0-9341-A8E962CFA9F3}" dt="2024-07-18T14:23:30.423" v="92" actId="20577"/>
          <ac:spMkLst>
            <pc:docMk/>
            <pc:sldMk cId="3992603037" sldId="262"/>
            <ac:spMk id="6" creationId="{E5269564-8B52-554A-9B5A-AD22A3E7F7D7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3:36.608" v="96" actId="20577"/>
        <pc:sldMkLst>
          <pc:docMk/>
          <pc:sldMk cId="2742851263" sldId="263"/>
        </pc:sldMkLst>
        <pc:spChg chg="mod">
          <ac:chgData name="Informação | Visite São Paulo" userId="9d5a8994-0214-46b9-a355-ccff16ba0804" providerId="ADAL" clId="{E5BA374B-C140-4FF0-9341-A8E962CFA9F3}" dt="2024-07-18T14:23:36.608" v="96" actId="20577"/>
          <ac:spMkLst>
            <pc:docMk/>
            <pc:sldMk cId="2742851263" sldId="263"/>
            <ac:spMk id="6" creationId="{3A2FC091-F112-6C4C-0435-30803329737B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3:43.708" v="100" actId="20577"/>
        <pc:sldMkLst>
          <pc:docMk/>
          <pc:sldMk cId="2751583307" sldId="264"/>
        </pc:sldMkLst>
        <pc:spChg chg="mod">
          <ac:chgData name="Informação | Visite São Paulo" userId="9d5a8994-0214-46b9-a355-ccff16ba0804" providerId="ADAL" clId="{E5BA374B-C140-4FF0-9341-A8E962CFA9F3}" dt="2024-07-18T14:23:43.708" v="100" actId="20577"/>
          <ac:spMkLst>
            <pc:docMk/>
            <pc:sldMk cId="2751583307" sldId="264"/>
            <ac:spMk id="6" creationId="{F177196A-693A-3380-33C1-D15D3654EF2F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4:03.421" v="104" actId="20577"/>
        <pc:sldMkLst>
          <pc:docMk/>
          <pc:sldMk cId="3499874177" sldId="265"/>
        </pc:sldMkLst>
        <pc:spChg chg="mod">
          <ac:chgData name="Informação | Visite São Paulo" userId="9d5a8994-0214-46b9-a355-ccff16ba0804" providerId="ADAL" clId="{E5BA374B-C140-4FF0-9341-A8E962CFA9F3}" dt="2024-07-18T14:24:03.421" v="104" actId="20577"/>
          <ac:spMkLst>
            <pc:docMk/>
            <pc:sldMk cId="3499874177" sldId="265"/>
            <ac:spMk id="6" creationId="{2B4DA9AA-D025-04BF-4263-61D8483C889A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4:13.340" v="110" actId="20577"/>
        <pc:sldMkLst>
          <pc:docMk/>
          <pc:sldMk cId="3268179364" sldId="266"/>
        </pc:sldMkLst>
        <pc:spChg chg="mod">
          <ac:chgData name="Informação | Visite São Paulo" userId="9d5a8994-0214-46b9-a355-ccff16ba0804" providerId="ADAL" clId="{E5BA374B-C140-4FF0-9341-A8E962CFA9F3}" dt="2024-07-18T14:24:13.340" v="110" actId="20577"/>
          <ac:spMkLst>
            <pc:docMk/>
            <pc:sldMk cId="3268179364" sldId="266"/>
            <ac:spMk id="5" creationId="{CA4AA755-A8EF-04A4-929F-9D3875A3B2D1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8:05.501" v="149" actId="20577"/>
        <pc:sldMkLst>
          <pc:docMk/>
          <pc:sldMk cId="796777317" sldId="267"/>
        </pc:sldMkLst>
        <pc:spChg chg="mod">
          <ac:chgData name="Informação | Visite São Paulo" userId="9d5a8994-0214-46b9-a355-ccff16ba0804" providerId="ADAL" clId="{E5BA374B-C140-4FF0-9341-A8E962CFA9F3}" dt="2024-07-18T14:24:22.370" v="118" actId="20577"/>
          <ac:spMkLst>
            <pc:docMk/>
            <pc:sldMk cId="796777317" sldId="267"/>
            <ac:spMk id="6" creationId="{38104C29-23CF-EAC4-D835-B991227A8A2B}"/>
          </ac:spMkLst>
        </pc:spChg>
        <pc:spChg chg="mod">
          <ac:chgData name="Informação | Visite São Paulo" userId="9d5a8994-0214-46b9-a355-ccff16ba0804" providerId="ADAL" clId="{E5BA374B-C140-4FF0-9341-A8E962CFA9F3}" dt="2024-07-18T14:28:05.501" v="149" actId="20577"/>
          <ac:spMkLst>
            <pc:docMk/>
            <pc:sldMk cId="796777317" sldId="267"/>
            <ac:spMk id="7175" creationId="{3489221B-1B83-4DAB-9E3C-A7603507FC8E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40:14.340" v="270" actId="20577"/>
        <pc:sldMkLst>
          <pc:docMk/>
          <pc:sldMk cId="1998415084" sldId="268"/>
        </pc:sldMkLst>
        <pc:spChg chg="mod">
          <ac:chgData name="Informação | Visite São Paulo" userId="9d5a8994-0214-46b9-a355-ccff16ba0804" providerId="ADAL" clId="{E5BA374B-C140-4FF0-9341-A8E962CFA9F3}" dt="2024-07-18T14:30:20.598" v="153" actId="20577"/>
          <ac:spMkLst>
            <pc:docMk/>
            <pc:sldMk cId="1998415084" sldId="268"/>
            <ac:spMk id="6" creationId="{8467EC69-9C11-4928-1943-F31DFC2BE5E9}"/>
          </ac:spMkLst>
        </pc:spChg>
        <pc:spChg chg="mod">
          <ac:chgData name="Informação | Visite São Paulo" userId="9d5a8994-0214-46b9-a355-ccff16ba0804" providerId="ADAL" clId="{E5BA374B-C140-4FF0-9341-A8E962CFA9F3}" dt="2024-07-18T14:40:14.340" v="270" actId="20577"/>
          <ac:spMkLst>
            <pc:docMk/>
            <pc:sldMk cId="1998415084" sldId="268"/>
            <ac:spMk id="8199" creationId="{3489221B-1B83-4DAB-9E3C-A7603507FC8E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2:38.828" v="76" actId="20577"/>
        <pc:sldMkLst>
          <pc:docMk/>
          <pc:sldMk cId="723764568" sldId="269"/>
        </pc:sldMkLst>
        <pc:spChg chg="mod">
          <ac:chgData name="Informação | Visite São Paulo" userId="9d5a8994-0214-46b9-a355-ccff16ba0804" providerId="ADAL" clId="{E5BA374B-C140-4FF0-9341-A8E962CFA9F3}" dt="2024-07-18T14:22:38.828" v="76" actId="20577"/>
          <ac:spMkLst>
            <pc:docMk/>
            <pc:sldMk cId="723764568" sldId="269"/>
            <ac:spMk id="5" creationId="{063A48A3-2ADA-2168-EA9D-709A59200788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40:28.662" v="276" actId="20577"/>
        <pc:sldMkLst>
          <pc:docMk/>
          <pc:sldMk cId="2324174244" sldId="271"/>
        </pc:sldMkLst>
        <pc:spChg chg="mod">
          <ac:chgData name="Informação | Visite São Paulo" userId="9d5a8994-0214-46b9-a355-ccff16ba0804" providerId="ADAL" clId="{E5BA374B-C140-4FF0-9341-A8E962CFA9F3}" dt="2024-07-18T14:40:28.662" v="276" actId="20577"/>
          <ac:spMkLst>
            <pc:docMk/>
            <pc:sldMk cId="2324174244" sldId="271"/>
            <ac:spMk id="8" creationId="{4558A8F1-7B36-EDC3-9AF0-F305191C38D5}"/>
          </ac:spMkLst>
        </pc:spChg>
      </pc:sldChg>
      <pc:sldChg chg="modSp mod">
        <pc:chgData name="Informação | Visite São Paulo" userId="9d5a8994-0214-46b9-a355-ccff16ba0804" providerId="ADAL" clId="{E5BA374B-C140-4FF0-9341-A8E962CFA9F3}" dt="2024-07-18T14:23:09.055" v="80" actId="20577"/>
        <pc:sldMkLst>
          <pc:docMk/>
          <pc:sldMk cId="494990569" sldId="272"/>
        </pc:sldMkLst>
        <pc:spChg chg="mod">
          <ac:chgData name="Informação | Visite São Paulo" userId="9d5a8994-0214-46b9-a355-ccff16ba0804" providerId="ADAL" clId="{E5BA374B-C140-4FF0-9341-A8E962CFA9F3}" dt="2024-07-18T14:23:09.055" v="80" actId="20577"/>
          <ac:spMkLst>
            <pc:docMk/>
            <pc:sldMk cId="494990569" sldId="272"/>
            <ac:spMk id="5" creationId="{FB35D954-4119-5B44-0D7F-FB65CA210431}"/>
          </ac:spMkLst>
        </pc:spChg>
      </pc:sldChg>
    </pc:docChg>
  </pc:docChgLst>
  <pc:docChgLst>
    <pc:chgData name="Informação | Visite São Paulo" userId="9d5a8994-0214-46b9-a355-ccff16ba0804" providerId="ADAL" clId="{323E6176-C55A-4625-B72E-F2F310CA1B17}"/>
    <pc:docChg chg="undo custSel modSld">
      <pc:chgData name="Informação | Visite São Paulo" userId="9d5a8994-0214-46b9-a355-ccff16ba0804" providerId="ADAL" clId="{323E6176-C55A-4625-B72E-F2F310CA1B17}" dt="2024-06-14T17:13:47.194" v="422"/>
      <pc:docMkLst>
        <pc:docMk/>
      </pc:docMkLst>
      <pc:sldChg chg="modSp mod">
        <pc:chgData name="Informação | Visite São Paulo" userId="9d5a8994-0214-46b9-a355-ccff16ba0804" providerId="ADAL" clId="{323E6176-C55A-4625-B72E-F2F310CA1B17}" dt="2024-06-14T17:13:00.318" v="409"/>
        <pc:sldMkLst>
          <pc:docMk/>
          <pc:sldMk cId="3600586444" sldId="257"/>
        </pc:sldMkLst>
        <pc:spChg chg="mod">
          <ac:chgData name="Informação | Visite São Paulo" userId="9d5a8994-0214-46b9-a355-ccff16ba0804" providerId="ADAL" clId="{323E6176-C55A-4625-B72E-F2F310CA1B17}" dt="2024-06-14T17:13:00.318" v="409"/>
          <ac:spMkLst>
            <pc:docMk/>
            <pc:sldMk cId="3600586444" sldId="257"/>
            <ac:spMk id="3" creationId="{ED670BB0-0A30-9E67-DC07-DAA53CE49297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03.087" v="410"/>
        <pc:sldMkLst>
          <pc:docMk/>
          <pc:sldMk cId="2596891959" sldId="258"/>
        </pc:sldMkLst>
        <pc:spChg chg="mod">
          <ac:chgData name="Informação | Visite São Paulo" userId="9d5a8994-0214-46b9-a355-ccff16ba0804" providerId="ADAL" clId="{323E6176-C55A-4625-B72E-F2F310CA1B17}" dt="2024-06-14T17:13:03.087" v="410"/>
          <ac:spMkLst>
            <pc:docMk/>
            <pc:sldMk cId="2596891959" sldId="258"/>
            <ac:spMk id="3" creationId="{5FD60387-1D12-233C-D12F-CDD91A6B040B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05.943" v="411"/>
        <pc:sldMkLst>
          <pc:docMk/>
          <pc:sldMk cId="1394161966" sldId="259"/>
        </pc:sldMkLst>
        <pc:spChg chg="mod">
          <ac:chgData name="Informação | Visite São Paulo" userId="9d5a8994-0214-46b9-a355-ccff16ba0804" providerId="ADAL" clId="{323E6176-C55A-4625-B72E-F2F310CA1B17}" dt="2024-06-14T17:13:05.943" v="411"/>
          <ac:spMkLst>
            <pc:docMk/>
            <pc:sldMk cId="1394161966" sldId="259"/>
            <ac:spMk id="3" creationId="{C3656BFD-A580-51EE-39FD-E0746F140BA4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19.333" v="415"/>
        <pc:sldMkLst>
          <pc:docMk/>
          <pc:sldMk cId="1239957404" sldId="260"/>
        </pc:sldMkLst>
        <pc:spChg chg="mod">
          <ac:chgData name="Informação | Visite São Paulo" userId="9d5a8994-0214-46b9-a355-ccff16ba0804" providerId="ADAL" clId="{323E6176-C55A-4625-B72E-F2F310CA1B17}" dt="2024-06-14T17:13:19.333" v="415"/>
          <ac:spMkLst>
            <pc:docMk/>
            <pc:sldMk cId="1239957404" sldId="260"/>
            <ac:spMk id="4" creationId="{46718E5F-BE35-CFF6-25BA-E63047AAE5C1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22.230" v="416"/>
        <pc:sldMkLst>
          <pc:docMk/>
          <pc:sldMk cId="1122330745" sldId="261"/>
        </pc:sldMkLst>
        <pc:spChg chg="mod">
          <ac:chgData name="Informação | Visite São Paulo" userId="9d5a8994-0214-46b9-a355-ccff16ba0804" providerId="ADAL" clId="{323E6176-C55A-4625-B72E-F2F310CA1B17}" dt="2024-06-14T17:13:22.230" v="416"/>
          <ac:spMkLst>
            <pc:docMk/>
            <pc:sldMk cId="1122330745" sldId="261"/>
            <ac:spMk id="6" creationId="{96CE59E4-D281-C654-3994-432E38D10D2D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25.773" v="417"/>
        <pc:sldMkLst>
          <pc:docMk/>
          <pc:sldMk cId="3992603037" sldId="262"/>
        </pc:sldMkLst>
        <pc:spChg chg="mod">
          <ac:chgData name="Informação | Visite São Paulo" userId="9d5a8994-0214-46b9-a355-ccff16ba0804" providerId="ADAL" clId="{323E6176-C55A-4625-B72E-F2F310CA1B17}" dt="2024-06-14T17:13:25.773" v="417"/>
          <ac:spMkLst>
            <pc:docMk/>
            <pc:sldMk cId="3992603037" sldId="262"/>
            <ac:spMk id="6" creationId="{E5269564-8B52-554A-9B5A-AD22A3E7F7D7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28.268" v="418"/>
        <pc:sldMkLst>
          <pc:docMk/>
          <pc:sldMk cId="2742851263" sldId="263"/>
        </pc:sldMkLst>
        <pc:spChg chg="mod">
          <ac:chgData name="Informação | Visite São Paulo" userId="9d5a8994-0214-46b9-a355-ccff16ba0804" providerId="ADAL" clId="{323E6176-C55A-4625-B72E-F2F310CA1B17}" dt="2024-06-14T17:13:28.268" v="418"/>
          <ac:spMkLst>
            <pc:docMk/>
            <pc:sldMk cId="2742851263" sldId="263"/>
            <ac:spMk id="6" creationId="{3A2FC091-F112-6C4C-0435-30803329737B}"/>
          </ac:spMkLst>
        </pc:spChg>
        <pc:spChg chg="mod">
          <ac:chgData name="Informação | Visite São Paulo" userId="9d5a8994-0214-46b9-a355-ccff16ba0804" providerId="ADAL" clId="{323E6176-C55A-4625-B72E-F2F310CA1B17}" dt="2024-06-06T14:01:43.458" v="161" actId="207"/>
          <ac:spMkLst>
            <pc:docMk/>
            <pc:sldMk cId="2742851263" sldId="263"/>
            <ac:spMk id="3079" creationId="{3489221B-1B83-4DAB-9E3C-A7603507FC8E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31.030" v="419"/>
        <pc:sldMkLst>
          <pc:docMk/>
          <pc:sldMk cId="2751583307" sldId="264"/>
        </pc:sldMkLst>
        <pc:spChg chg="mod">
          <ac:chgData name="Informação | Visite São Paulo" userId="9d5a8994-0214-46b9-a355-ccff16ba0804" providerId="ADAL" clId="{323E6176-C55A-4625-B72E-F2F310CA1B17}" dt="2024-06-14T17:13:31.030" v="419"/>
          <ac:spMkLst>
            <pc:docMk/>
            <pc:sldMk cId="2751583307" sldId="264"/>
            <ac:spMk id="6" creationId="{F177196A-693A-3380-33C1-D15D3654EF2F}"/>
          </ac:spMkLst>
        </pc:spChg>
        <pc:spChg chg="mod">
          <ac:chgData name="Informação | Visite São Paulo" userId="9d5a8994-0214-46b9-a355-ccff16ba0804" providerId="ADAL" clId="{323E6176-C55A-4625-B72E-F2F310CA1B17}" dt="2024-06-14T17:08:54.444" v="197" actId="20577"/>
          <ac:spMkLst>
            <pc:docMk/>
            <pc:sldMk cId="2751583307" sldId="264"/>
            <ac:spMk id="4103" creationId="{3489221B-1B83-4DAB-9E3C-A7603507FC8E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37.722" v="420"/>
        <pc:sldMkLst>
          <pc:docMk/>
          <pc:sldMk cId="3499874177" sldId="265"/>
        </pc:sldMkLst>
        <pc:spChg chg="mod">
          <ac:chgData name="Informação | Visite São Paulo" userId="9d5a8994-0214-46b9-a355-ccff16ba0804" providerId="ADAL" clId="{323E6176-C55A-4625-B72E-F2F310CA1B17}" dt="2024-06-14T17:13:37.722" v="420"/>
          <ac:spMkLst>
            <pc:docMk/>
            <pc:sldMk cId="3499874177" sldId="265"/>
            <ac:spMk id="6" creationId="{2B4DA9AA-D025-04BF-4263-61D8483C889A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41.303" v="421"/>
        <pc:sldMkLst>
          <pc:docMk/>
          <pc:sldMk cId="3268179364" sldId="266"/>
        </pc:sldMkLst>
        <pc:spChg chg="mod">
          <ac:chgData name="Informação | Visite São Paulo" userId="9d5a8994-0214-46b9-a355-ccff16ba0804" providerId="ADAL" clId="{323E6176-C55A-4625-B72E-F2F310CA1B17}" dt="2024-06-14T17:13:41.303" v="421"/>
          <ac:spMkLst>
            <pc:docMk/>
            <pc:sldMk cId="3268179364" sldId="266"/>
            <ac:spMk id="5" creationId="{CA4AA755-A8EF-04A4-929F-9D3875A3B2D1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2:50.493" v="408" actId="20577"/>
        <pc:sldMkLst>
          <pc:docMk/>
          <pc:sldMk cId="796777317" sldId="267"/>
        </pc:sldMkLst>
        <pc:spChg chg="mod">
          <ac:chgData name="Informação | Visite São Paulo" userId="9d5a8994-0214-46b9-a355-ccff16ba0804" providerId="ADAL" clId="{323E6176-C55A-4625-B72E-F2F310CA1B17}" dt="2024-06-14T17:12:50.493" v="408" actId="20577"/>
          <ac:spMkLst>
            <pc:docMk/>
            <pc:sldMk cId="796777317" sldId="267"/>
            <ac:spMk id="6" creationId="{38104C29-23CF-EAC4-D835-B991227A8A2B}"/>
          </ac:spMkLst>
        </pc:spChg>
        <pc:spChg chg="mod">
          <ac:chgData name="Informação | Visite São Paulo" userId="9d5a8994-0214-46b9-a355-ccff16ba0804" providerId="ADAL" clId="{323E6176-C55A-4625-B72E-F2F310CA1B17}" dt="2024-06-14T17:12:44.351" v="404" actId="207"/>
          <ac:spMkLst>
            <pc:docMk/>
            <pc:sldMk cId="796777317" sldId="267"/>
            <ac:spMk id="7175" creationId="{3489221B-1B83-4DAB-9E3C-A7603507FC8E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47.194" v="422"/>
        <pc:sldMkLst>
          <pc:docMk/>
          <pc:sldMk cId="1998415084" sldId="268"/>
        </pc:sldMkLst>
        <pc:spChg chg="mod">
          <ac:chgData name="Informação | Visite São Paulo" userId="9d5a8994-0214-46b9-a355-ccff16ba0804" providerId="ADAL" clId="{323E6176-C55A-4625-B72E-F2F310CA1B17}" dt="2024-06-14T17:13:47.194" v="422"/>
          <ac:spMkLst>
            <pc:docMk/>
            <pc:sldMk cId="1998415084" sldId="268"/>
            <ac:spMk id="6" creationId="{8467EC69-9C11-4928-1943-F31DFC2BE5E9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09.128" v="412"/>
        <pc:sldMkLst>
          <pc:docMk/>
          <pc:sldMk cId="723764568" sldId="269"/>
        </pc:sldMkLst>
        <pc:spChg chg="mod">
          <ac:chgData name="Informação | Visite São Paulo" userId="9d5a8994-0214-46b9-a355-ccff16ba0804" providerId="ADAL" clId="{323E6176-C55A-4625-B72E-F2F310CA1B17}" dt="2024-06-14T17:13:09.128" v="412"/>
          <ac:spMkLst>
            <pc:docMk/>
            <pc:sldMk cId="723764568" sldId="269"/>
            <ac:spMk id="5" creationId="{063A48A3-2ADA-2168-EA9D-709A59200788}"/>
          </ac:spMkLst>
        </pc:spChg>
      </pc:sldChg>
      <pc:sldChg chg="modSp mod">
        <pc:chgData name="Informação | Visite São Paulo" userId="9d5a8994-0214-46b9-a355-ccff16ba0804" providerId="ADAL" clId="{323E6176-C55A-4625-B72E-F2F310CA1B17}" dt="2024-06-14T17:13:16.767" v="414"/>
        <pc:sldMkLst>
          <pc:docMk/>
          <pc:sldMk cId="494990569" sldId="272"/>
        </pc:sldMkLst>
        <pc:spChg chg="mod">
          <ac:chgData name="Informação | Visite São Paulo" userId="9d5a8994-0214-46b9-a355-ccff16ba0804" providerId="ADAL" clId="{323E6176-C55A-4625-B72E-F2F310CA1B17}" dt="2024-06-14T17:13:14.036" v="413" actId="20577"/>
          <ac:spMkLst>
            <pc:docMk/>
            <pc:sldMk cId="494990569" sldId="272"/>
            <ac:spMk id="3" creationId="{2FEA3BB3-9BA7-D5D1-CA31-8DC48B6FA555}"/>
          </ac:spMkLst>
        </pc:spChg>
        <pc:spChg chg="mod">
          <ac:chgData name="Informação | Visite São Paulo" userId="9d5a8994-0214-46b9-a355-ccff16ba0804" providerId="ADAL" clId="{323E6176-C55A-4625-B72E-F2F310CA1B17}" dt="2024-06-14T17:13:16.767" v="414"/>
          <ac:spMkLst>
            <pc:docMk/>
            <pc:sldMk cId="494990569" sldId="272"/>
            <ac:spMk id="5" creationId="{FB35D954-4119-5B44-0D7F-FB65CA210431}"/>
          </ac:spMkLst>
        </pc:spChg>
      </pc:sldChg>
    </pc:docChg>
  </pc:docChgLst>
</pc:chgInfo>
</file>

<file path=ppt/comments/modernComment_109_D09BD7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0656F0-3C03-407E-A341-4D0C405D584F}" authorId="{42D0E538-4549-5578-DDD1-4AFC8C4056A1}" created="2023-11-22T16:06:23.49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99874177" sldId="265"/>
      <ac:spMk id="5127" creationId="{3489221B-1B83-4DAB-9E3C-A7603507FC8E}"/>
      <ac:txMk cp="240" len="10">
        <ac:context len="394" hash="755266530"/>
      </ac:txMk>
    </ac:txMkLst>
    <p188:pos x="1396010" y="2674113"/>
    <p188:txBody>
      <a:bodyPr/>
      <a:lstStyle/>
      <a:p>
        <a:r>
          <a:rPr lang="pt-BR"/>
          <a:t>Número de hostels precisa ser confirmado, há dados divergentes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03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31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82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4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4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informa&#231;&#227;o@visitesaopaul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vestibulinhoetec.com.br/unidades-cursos/" TargetMode="External"/><Relationship Id="rId7" Type="http://schemas.openxmlformats.org/officeDocument/2006/relationships/hyperlink" Target="https://jornal.usp.br/institucional/usp-e-a-92a-melhor-universidade-do-mundo-no-qs-world-university-ranking/" TargetMode="External"/><Relationship Id="rId2" Type="http://schemas.openxmlformats.org/officeDocument/2006/relationships/hyperlink" Target="https://cursos.ifsp.edu.br/camp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.pucsp.br/noticia/ruf-2023-puc-sp-e-universidade-privada-com-melhor-qualidade-de-ensino-do-pais" TargetMode="External"/><Relationship Id="rId5" Type="http://schemas.openxmlformats.org/officeDocument/2006/relationships/hyperlink" Target="https://jornal.usp.br/institucional/usp-e-a-melhor-universidade-do-brasil-pela-terceira-vez-consecutiva-no-ranking-universitario-folha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vestibularfatec.com.br/unidades-cursos/" TargetMode="External"/><Relationship Id="rId9" Type="http://schemas.openxmlformats.org/officeDocument/2006/relationships/hyperlink" Target="mailto:informa&#231;&#227;o@visitesaopaulo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3.com.br/pt_br/noticias/investidores.htm" TargetMode="External"/><Relationship Id="rId7" Type="http://schemas.openxmlformats.org/officeDocument/2006/relationships/hyperlink" Target="https://www.gov.br/empresas-e-negocios/pt-br/mapa-de-empresas/painel-mapa-de-empresas" TargetMode="External"/><Relationship Id="rId2" Type="http://schemas.openxmlformats.org/officeDocument/2006/relationships/hyperlink" Target="https://www.capital.sp.gov.br/w/noticia/sao-paulo-avanca-em-ranking-internacional-e-e-a-33a-melhor-cidade-do-mun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opaulo.sp.gov.br/ultimas-noticias/turismo-representa-quase-10-do-pib-paulista-e-gera-23-milhoes-de-empregos/" TargetMode="External"/><Relationship Id="rId5" Type="http://schemas.openxmlformats.org/officeDocument/2006/relationships/hyperlink" Target="https://agenciadenoticias.ibge.gov.br/agencia-noticias/2012-agencia-de-noticias/noticias/26397-pib-da-cidade-de-sao-paulo-equivale-a-soma-de-4-305-municipios-brasileiros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casacivil.sp.gov.br/sao-paulo-e-a-21a-maior-economia-do-mundo/" TargetMode="External"/><Relationship Id="rId9" Type="http://schemas.openxmlformats.org/officeDocument/2006/relationships/hyperlink" Target="mailto:informa&#231;&#227;o@visitesaopaulo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rma&#231;&#227;o@visitesaopaulo.com" TargetMode="External"/><Relationship Id="rId3" Type="http://schemas.openxmlformats.org/officeDocument/2006/relationships/hyperlink" Target="https://abihsp.com.br/" TargetMode="External"/><Relationship Id="rId7" Type="http://schemas.openxmlformats.org/officeDocument/2006/relationships/image" Target="../media/image5.jpeg"/><Relationship Id="rId2" Type="http://schemas.microsoft.com/office/2018/10/relationships/comments" Target="../comments/modernComment_109_D09BD78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opaulosecreto.com/sao-paulo-melhores-cidades-do-mundo-the-worlds-best-cities/#:~:text=S%C3%A3o%20Paulo%20foi%20eleita%20a,Janeiro%20figuram%20entre%20as%20brasileiras." TargetMode="External"/><Relationship Id="rId5" Type="http://schemas.openxmlformats.org/officeDocument/2006/relationships/hyperlink" Target="https://www.terra.com.br/economia/sao-paulo-comemora-469-anos-e-retoma-crescimento,1de95702a80d604dc687c497492907de2axabve7.html" TargetMode="External"/><Relationship Id="rId4" Type="http://schemas.openxmlformats.org/officeDocument/2006/relationships/hyperlink" Target="https://www.melhoresdestinos.com.br/forbes-melhores-hoteis-brasil.html" TargetMode="Externa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1.folha.uol.com.br/cotidiano/2023/03/autoridades-de-sp-tem-a-disposicao-mais-pms-do-que-630-cidades-paulistas.shtml#:~:text=Dados%20in%C3%A9ditos%20obtidos%20pela%20Folha,%E2%80%938%2C5%25%20acima." TargetMode="External"/><Relationship Id="rId7" Type="http://schemas.openxmlformats.org/officeDocument/2006/relationships/hyperlink" Target="mailto:informa&#231;&#227;o@visitesaopaulo.com" TargetMode="External"/><Relationship Id="rId2" Type="http://schemas.openxmlformats.org/officeDocument/2006/relationships/hyperlink" Target="https://www.aasp.org.br/guia_enderecos/orgaos-da-seguranca-publica-do-estado-de-sao-paul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1.globo.com/sp/sao-paulo/noticia/2023/10/30/com-no-de-agentes-de-transito-em-queda-cidade-de-sp-amplia-total-de-gcms-autorizados-a-fiscalizar-trafego-e-aplicar-multas.ghtml" TargetMode="External"/><Relationship Id="rId5" Type="http://schemas.openxmlformats.org/officeDocument/2006/relationships/hyperlink" Target="https://estudio.folha.uol.com.br/prefeitura-de-saopaulo/2023/08/cidade-de-sao-paulo-passa-a-ter-reforco-na-seguranca-com-ate-40-mil-cameras-inteligentes.shtml" TargetMode="External"/><Relationship Id="rId4" Type="http://schemas.openxmlformats.org/officeDocument/2006/relationships/hyperlink" Target="https://www.capital.sp.gov.br/turista/informacoes/delegacias-de-atendimento-ao-turista" TargetMode="External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1.globo.com/sp/sao-paulo/noticia/2023/04/23/sp-ganhou-bibliotecas-nos-ultimos-anos-mas-taxa-por-100-mil-habitantes-e-menor-do-que-em-outras-capitais-da-america-latina.ghtml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s://abrasel.com.br/noticias/noticias/ranking-coloca-sao-paulo-em-3-do-mundo-no-quesito-restaurantes/" TargetMode="External"/><Relationship Id="rId7" Type="http://schemas.openxmlformats.org/officeDocument/2006/relationships/hyperlink" Target="https://www.prefeitura.sp.gov.br/cidade/secretarias/upload/chamadas/platum_1594747759.pdf" TargetMode="External"/><Relationship Id="rId12" Type="http://schemas.openxmlformats.org/officeDocument/2006/relationships/hyperlink" Target="mailto:informa&#231;&#227;o@visitesaopaulo.com" TargetMode="External"/><Relationship Id="rId2" Type="http://schemas.openxmlformats.org/officeDocument/2006/relationships/hyperlink" Target="https://observatoriodeturismo.com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nbrasil.com.br/nacional/casas-noturnas-de-sao-paulo-se-reinventam-para-driblar-a-crise/#:~:text=A%20cidade%20de%20S%C3%A3o%20Paulo,tamb%C3%A9m%20no%20centro%20da%20cidade.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www1.folha.uol.com.br/seminariosfolha/2023/09/folha-premia-bares-e-restaurantes-vencedores-da-pesquisa-o-melhor-de-sao-paulo.shtml#:~:text=Segundo%20dados%20da%20secretaria%20municipal,cozinha%2C%20e%2030%20mil%20bares.&amp;text=Os%20escolhidos%20pelos%20paulistanos%20como,D.O.M%2C%20Famiglia%20Mancini%20e%20Outback" TargetMode="External"/><Relationship Id="rId10" Type="http://schemas.openxmlformats.org/officeDocument/2006/relationships/hyperlink" Target="https://www.terra.com.br/vida-e-estilo/turismo/sao-paulo-e-a-cidade-que-mais-recebeu-viajantes,76fa39ac216f8934776970ffd14dc850ujycev4v.html" TargetMode="External"/><Relationship Id="rId4" Type="http://schemas.openxmlformats.org/officeDocument/2006/relationships/hyperlink" Target="https://www1.folha.uol.com.br/o-melhor-de-sao-paulo/2023/08/restaurantes-japoneses-se-destacam-em-pesquisa-datafolha.shtml" TargetMode="External"/><Relationship Id="rId9" Type="http://schemas.openxmlformats.org/officeDocument/2006/relationships/hyperlink" Target="https://oglobo.globo.com/conteudo-de-marca/acontece-em-sp/metropole/noticia/2023/07/28/negocios-entretenimento-shows-ou-passeios-tem-turismo-para-todos-na-cidade-de-sao-paulo.g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dos.embratur.com.br/in%C3%ADcio/malha-aerea-internacional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dados.embratur.com.br/in%C3%ADcio/chegadas-internaciona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rma&#231;&#227;o@visitesaopaulo.com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dados.embratur.com.br/inicio/malha-aerea-internacion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eitura.sp.gov.br/cidade/secretarias/subprefeituras/subprefeituras/dados_demograficos/index.php?p=12758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cidades.ibge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rma&#231;&#227;o@visitesaopaulo.com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capital.sp.gov.br/turista/informacoes/como-chegar-e-sair/estradas-de-acess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apital.sp.gov.br/turista/informacoes/como-chegar-e-sair/aeroporto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informa&#231;&#227;o@visitesaopaul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dos.embratur.com.br/in%C3%ADcio/malha-aerea-internacional" TargetMode="External"/><Relationship Id="rId2" Type="http://schemas.openxmlformats.org/officeDocument/2006/relationships/hyperlink" Target="https://dados.embratur.com.br/inicio/malha-aerea-internacion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informa&#231;&#227;o@visitesaopaulo.co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dos.embratur.com.br/inicio/jornada-dos-turistas" TargetMode="External"/><Relationship Id="rId2" Type="http://schemas.openxmlformats.org/officeDocument/2006/relationships/hyperlink" Target="https://dados.embratur.com.br/in%C3%ADcio/jornada-dos-turist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hyperlink" Target="mailto:informa&#231;&#227;o@visitesaopaulo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adoeeventos.com.br/noticias/destinos/cidade-de-sao-paulo-espera-17-milhoes-de-turistas-e-r-600-milhoes-de-arrecadacao-em-2023/" TargetMode="External"/><Relationship Id="rId2" Type="http://schemas.openxmlformats.org/officeDocument/2006/relationships/hyperlink" Target="https://www.turismo.sp.gov.br/turismo-de-sp-deve-gerar-r-304-bi-em-movimentacao-economica-em-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hyperlink" Target="mailto:informa&#231;&#227;o@visitesaopaulo.co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etrosp.blog.br/cptm-trens-metropolitanos.html" TargetMode="External"/><Relationship Id="rId13" Type="http://schemas.openxmlformats.org/officeDocument/2006/relationships/hyperlink" Target="mailto:informa&#231;&#227;o@visitesaopaulo.com" TargetMode="External"/><Relationship Id="rId3" Type="http://schemas.openxmlformats.org/officeDocument/2006/relationships/hyperlink" Target="https://www.terminalrodoviariodotiete.com.br/sobre-o-terminal/" TargetMode="External"/><Relationship Id="rId7" Type="http://schemas.openxmlformats.org/officeDocument/2006/relationships/hyperlink" Target="https://www.saopaulo.sp.gov.br/orgaos-e-entidades/empresas/cptm/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www.capital.sp.gov.br/turista/informacoes/como-chegar-e-sair/onibus#:~:text=S%C3%A3o%20Paulo%20tem%20cerca%20de,que%20servem%20toda%20a%20cidade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ro.sp.gov.br/metro/institucional/#:~:text=A%20rede%20metrovi%C3%A1ria%20da%20cidade,5%20milh%C3%B5es%20de%20passageiros%20diariamente." TargetMode="External"/><Relationship Id="rId11" Type="http://schemas.openxmlformats.org/officeDocument/2006/relationships/hyperlink" Target="http://www.cetsp.com.br/consultas/bicicleta/mapa-de-infraestrutura-cicloviaria.aspx#:~:text=A%20cidade%20de%20S%C3%A3o%20Paulo,32%2C1%20km%20de%20Ciclorrotas." TargetMode="External"/><Relationship Id="rId5" Type="http://schemas.openxmlformats.org/officeDocument/2006/relationships/hyperlink" Target="https://www.metro.sp.gov.br/pt_BR/metro/institucional#:~:text=A%20rede%20metrovi%C3%A1ria%20da%20cidade,5%20milh%C3%B5es%20de%20passageiros%20diariamente." TargetMode="External"/><Relationship Id="rId10" Type="http://schemas.openxmlformats.org/officeDocument/2006/relationships/hyperlink" Target="https://g1.globo.com/sp/sao-paulo/noticia/2021/12/04/cidade-de-sp-tem-563-mil-motoristas-de-aplicativos-ativos-diz-prefeitura-74percent-dos-carros-tem-placa-da-propria-cidade.ghtml" TargetMode="External"/><Relationship Id="rId4" Type="http://schemas.openxmlformats.org/officeDocument/2006/relationships/hyperlink" Target="https://www.sptrans.com.br/sptrans/#:~:text=S%C3%A3o%20transportados%2C%20em%20m%C3%A9dia%2C%202,Madrugada%2C%20da%200%20%C3%A0s%204h." TargetMode="External"/><Relationship Id="rId9" Type="http://schemas.openxmlformats.org/officeDocument/2006/relationships/hyperlink" Target="http://www.adetax.com.br/index.php/informacoes-e-servicos/taxi-em-sao-paulo/#:~:text=A%20atividade%20de%20taxista%20existe,cada%20352%20habitantes%20da%20Cidade." TargetMode="Externa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eitura.sp.gov.br/cidade/secretarias/pessoa_com_deficiencia/selo_de_acessibilidade_arquitetonica/index.php?p=259779" TargetMode="External"/><Relationship Id="rId3" Type="http://schemas.openxmlformats.org/officeDocument/2006/relationships/hyperlink" Target="https://www.metro.sp.gov.br/metro/institucional/#:~:text=A%20rede%20metrovi%C3%A1ria%20da%20cidade,5%20milh%C3%B5es%20de%20passageiros%20diariamente." TargetMode="External"/><Relationship Id="rId7" Type="http://schemas.openxmlformats.org/officeDocument/2006/relationships/hyperlink" Target="https://www.prefeitura.sp.gov.br/cidade/secretarias/pessoa_com_deficiencia/mapa_de_servicos/" TargetMode="External"/><Relationship Id="rId2" Type="http://schemas.openxmlformats.org/officeDocument/2006/relationships/hyperlink" Target="https://www.metro.sp.gov.br/sua-viagem/acessibilidade/mapa-de-acessibilida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trans.com.br/atende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capital.sp.gov.br/turista/informacoes/como-chegar-e-sair/estradas-de-acesso" TargetMode="External"/><Relationship Id="rId10" Type="http://schemas.openxmlformats.org/officeDocument/2006/relationships/hyperlink" Target="mailto:informa&#231;&#227;o@visitesaopaulo.com" TargetMode="External"/><Relationship Id="rId4" Type="http://schemas.openxmlformats.org/officeDocument/2006/relationships/hyperlink" Target="https://www.prefeitura.sp.gov.br/cidade/secretarias/transito/noticias/?p=193090" TargetMode="Externa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rma&#231;&#227;o@visitesaopaulo.com" TargetMode="External"/><Relationship Id="rId3" Type="http://schemas.openxmlformats.org/officeDocument/2006/relationships/hyperlink" Target="https://painel.tce.sp.gov.br/pentaho/api/repos/%3Apublic%3ApainelSaude%3ApainelSaude.wcdf/generatedContent?userid=anony&amp;password=zero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estudio.folha.uol.com.br/prefeitura-de-saopaulo/2023/07/numero-de-cirurgias-cresce-mais-de-200-nos-hospitais-dia-de-sao-paulo.shtml#:~:text=A%20cidade%20passou%20de%20tr%C3%AAs,de%20Aten%C3%A7%C3%A3o%20Psicossocial%20(Caps)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nstein.br/newsweek" TargetMode="External"/><Relationship Id="rId5" Type="http://schemas.openxmlformats.org/officeDocument/2006/relationships/hyperlink" Target="https://www.jointcommissioninternational.org/who-we-are/accredited-organizations/#q=sao%20paulo&amp;sort=%40aoname%20ascending&amp;f:@aocountry=[Brazil" TargetMode="External"/><Relationship Id="rId4" Type="http://schemas.openxmlformats.org/officeDocument/2006/relationships/hyperlink" Target="https://www.anahp.com.br/noticias/sao-paulo-retira-isencao-do-icms-para-materiais-e-medicamentos-da-saude-em-meio-a-pandemia-e-a-populacao-sera-afetada/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15BA4BC-2D51-8BF1-72AA-E6E7750E07B7}"/>
              </a:ext>
            </a:extLst>
          </p:cNvPr>
          <p:cNvSpPr txBox="1"/>
          <p:nvPr/>
        </p:nvSpPr>
        <p:spPr>
          <a:xfrm>
            <a:off x="637309" y="110836"/>
            <a:ext cx="10723418" cy="5971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spc="13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 EM 1 MINUTO</a:t>
            </a: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spc="13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558A8F1-7B36-EDC3-9AF0-F305191C38D5}"/>
              </a:ext>
            </a:extLst>
          </p:cNvPr>
          <p:cNvSpPr txBox="1"/>
          <p:nvPr/>
        </p:nvSpPr>
        <p:spPr>
          <a:xfrm>
            <a:off x="28269" y="6581001"/>
            <a:ext cx="11262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Núcleo de Informação e Pesquisa (NIP) | 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 |</a:t>
            </a:r>
          </a:p>
        </p:txBody>
      </p:sp>
      <p:pic>
        <p:nvPicPr>
          <p:cNvPr id="13" name="Imagem 12" descr="Pessoa posando para foto com cidade ao fundo&#10;&#10;Descrição gerada automaticamente com confiança média">
            <a:extLst>
              <a:ext uri="{FF2B5EF4-FFF2-40B4-BE49-F238E27FC236}">
                <a16:creationId xmlns:a16="http://schemas.microsoft.com/office/drawing/2014/main" id="{F503A7A9-824A-A540-7BAE-1D53D79D5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8" y="637309"/>
            <a:ext cx="3671268" cy="5320146"/>
          </a:xfrm>
          <a:prstGeom prst="rect">
            <a:avLst/>
          </a:prstGeom>
        </p:spPr>
      </p:pic>
      <p:pic>
        <p:nvPicPr>
          <p:cNvPr id="3" name="Imagem 2" descr="Desenho de cidade com prédios&#10;&#10;Descrição gerada automaticamente com confiança média">
            <a:extLst>
              <a:ext uri="{FF2B5EF4-FFF2-40B4-BE49-F238E27FC236}">
                <a16:creationId xmlns:a16="http://schemas.microsoft.com/office/drawing/2014/main" id="{51DACE65-5336-8224-45E0-D1440F454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20" y="637309"/>
            <a:ext cx="3793652" cy="53201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B072AD-F310-5B8B-0BB1-52891ABD2819}"/>
              </a:ext>
            </a:extLst>
          </p:cNvPr>
          <p:cNvSpPr txBox="1"/>
          <p:nvPr/>
        </p:nvSpPr>
        <p:spPr>
          <a:xfrm>
            <a:off x="1956582" y="5962241"/>
            <a:ext cx="60980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Fotos: Jean Rosa e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Mavinho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Acoroni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2417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06F4F-26E6-6735-2D67-7358542A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4"/>
            <a:ext cx="10278577" cy="1325563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Universidades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60764"/>
            <a:ext cx="11245339" cy="45842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36 Instituto Federal de Educação, Ciência e Tecnologia de São Paulo (IFSP)  sendo 2 localizados na capital paulista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(IFSP)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436 Escola Técnica Estadual(ETEC)  no estado sendo 86 localizadas na capital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(ETEC)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77 Faculdade de Tecnologia de São Paulo (FATEC) no estado sendo 8 localizadas na capital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(FATEC)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Universidade de São Paulo(USP) é eleit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pela terceira vez como a melhor universidade do Brasil pela RUF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(USP)</a:t>
            </a:r>
          </a:p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São Paulo concentra as 3 melhores universidades do país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(USP)</a:t>
            </a:r>
            <a:endParaRPr lang="pt-BR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PUC-SP a melhor universidade privada do Brasil em qualidade de ensino</a:t>
            </a:r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(PUC)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Universidade de São Paulo(USP) é eleita a 92ª melhor universidade  do mundo no QS WORLD UNIVERSITY RANKING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(USP)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4427E1DC-9139-05CE-648A-4147ACA3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A2FC091-F112-6C4C-0435-30803329737B}"/>
              </a:ext>
            </a:extLst>
          </p:cNvPr>
          <p:cNvSpPr txBox="1"/>
          <p:nvPr/>
        </p:nvSpPr>
        <p:spPr>
          <a:xfrm>
            <a:off x="0" y="6494443"/>
            <a:ext cx="10476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7170" name="Picture 2" descr="Universidade - ícones de educação grátis">
            <a:extLst>
              <a:ext uri="{FF2B5EF4-FFF2-40B4-BE49-F238E27FC236}">
                <a16:creationId xmlns:a16="http://schemas.microsoft.com/office/drawing/2014/main" id="{D3AB1F0D-E44E-200F-8782-920D7B28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059" y="0"/>
            <a:ext cx="1428014" cy="14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5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2617E-65F0-5BE0-6ACC-81359631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4"/>
            <a:ext cx="10278577" cy="662781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0" y="961686"/>
            <a:ext cx="11856027" cy="5288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cidade é a 17ª mais rica do mundo e a maior capital da América Latina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Prefeitura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maior Bolsa de Valores da América Latina, com mais de 3,2 milhões de investidores</a:t>
            </a:r>
            <a:r>
              <a:rPr lang="pt-BR" sz="1200" b="1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1200" b="1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São Paulo abriga a maior economia do país, equivalente a R$603,4 bilhões</a:t>
            </a:r>
            <a:r>
              <a:rPr lang="pt-BR" sz="12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Contribui com 10,6% do Produto Interno Bruto (PIB) do Brasil.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(IBGE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9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Turismo de São Paulo representa 9,3% do PIB paulista, ativando 52 setores econômicos e gerando 2,3 milhões de empregos</a:t>
            </a:r>
            <a:r>
              <a:rPr lang="pt-B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Prefeitura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Existem 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1.982.877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empresas ativas em São Paulo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BR)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Registradas 31.623 novas empresas no ano de 2023</a:t>
            </a:r>
            <a:r>
              <a:rPr lang="pt-BR" sz="12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BR)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109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69660D0E-999E-9474-C16F-DDA3B4BE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177196A-693A-3380-33C1-D15D3654EF2F}"/>
              </a:ext>
            </a:extLst>
          </p:cNvPr>
          <p:cNvSpPr txBox="1"/>
          <p:nvPr/>
        </p:nvSpPr>
        <p:spPr>
          <a:xfrm>
            <a:off x="0" y="6593064"/>
            <a:ext cx="10278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6146" name="Picture 2" descr="Economia - ícones de o negócio grátis">
            <a:extLst>
              <a:ext uri="{FF2B5EF4-FFF2-40B4-BE49-F238E27FC236}">
                <a16:creationId xmlns:a16="http://schemas.microsoft.com/office/drawing/2014/main" id="{C0DFCAA1-A9B9-1D23-F29E-EECEF9D2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150833"/>
            <a:ext cx="967150" cy="9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8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C90F9-FA7B-9F50-E5A3-2F1FA2FA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4"/>
            <a:ext cx="10278577" cy="1325563"/>
          </a:xfrm>
        </p:spPr>
        <p:txBody>
          <a:bodyPr anchor="t">
            <a:normAutofit/>
          </a:bodyPr>
          <a:lstStyle/>
          <a:p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Hospedagem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1388070"/>
            <a:ext cx="10544294" cy="40818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São Paulo conta com 460 hotéis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(ABIHSP)</a:t>
            </a: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46.000 UHS no geral </a:t>
            </a:r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(ABIHSP)</a:t>
            </a: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56.000 leitos no geral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(ABIHSP)</a:t>
            </a: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dos 25 melhores hotéis do Brasil estão em São Paulo (</a:t>
            </a:r>
            <a:r>
              <a:rPr lang="pt-BR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Rosewood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Emiliano, Fasano São Paulo, Unique e </a:t>
            </a:r>
            <a:r>
              <a:rPr lang="pt-BR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InterContinental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São Paulo)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(FORBES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72 </a:t>
            </a:r>
            <a:r>
              <a:rPr lang="pt-BR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Hostels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(SPTURIS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São Paulo foi eleita a 27ª melhor cidade do mundo, de acordo com o ranking ‘The </a:t>
            </a:r>
            <a:r>
              <a:rPr lang="pt-BR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World’s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Best </a:t>
            </a:r>
            <a:r>
              <a:rPr lang="pt-BR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Cities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para 2024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São Paulo Secreto)</a:t>
            </a: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133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11503A02-B9C2-F61E-C904-282C8015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4DA9AA-D025-04BF-4263-61D8483C889A}"/>
              </a:ext>
            </a:extLst>
          </p:cNvPr>
          <p:cNvSpPr txBox="1"/>
          <p:nvPr/>
        </p:nvSpPr>
        <p:spPr>
          <a:xfrm>
            <a:off x="0" y="6524604"/>
            <a:ext cx="99752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5122" name="Picture 2" descr="Hospedagem - ícones de móveis e casa grátis">
            <a:extLst>
              <a:ext uri="{FF2B5EF4-FFF2-40B4-BE49-F238E27FC236}">
                <a16:creationId xmlns:a16="http://schemas.microsoft.com/office/drawing/2014/main" id="{E0E65AA8-2485-60D2-F610-C348883B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08" y="131511"/>
            <a:ext cx="1385455" cy="1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741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DDE66-EADF-3237-5E41-15F0F944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5"/>
            <a:ext cx="10278577" cy="660060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segurança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95" y="1566002"/>
            <a:ext cx="11269992" cy="35262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 Departamentos da Polícia Militar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(AASP)</a:t>
            </a:r>
            <a:endParaRPr lang="pt-BR" sz="900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93.802 Agentes da Polícia Militar</a:t>
            </a:r>
            <a:r>
              <a:rPr lang="pt-BR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9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(Folha SP)</a:t>
            </a:r>
            <a:endParaRPr lang="pt-BR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Delegacias de atendimento aos turistas</a:t>
            </a:r>
            <a:r>
              <a:rPr lang="pt-BR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(Governo SP)</a:t>
            </a:r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 mil câmeras de segurança</a:t>
            </a:r>
            <a:r>
              <a:rPr lang="pt-BR" sz="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(Folha SP)</a:t>
            </a:r>
            <a:endParaRPr lang="pt-BR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4.452 GCSM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(G1 SP)</a:t>
            </a:r>
          </a:p>
        </p:txBody>
      </p:sp>
      <p:sp>
        <p:nvSpPr>
          <p:cNvPr id="6157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4AA755-A8EF-04A4-929F-9D3875A3B2D1}"/>
              </a:ext>
            </a:extLst>
          </p:cNvPr>
          <p:cNvSpPr txBox="1"/>
          <p:nvPr/>
        </p:nvSpPr>
        <p:spPr>
          <a:xfrm>
            <a:off x="0" y="6515018"/>
            <a:ext cx="11269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43CA3AF-A29B-A267-9225-4C9789E6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Uma imagem contendo Diagrama&#10;&#10;Descrição gerada automaticamente">
            <a:extLst>
              <a:ext uri="{FF2B5EF4-FFF2-40B4-BE49-F238E27FC236}">
                <a16:creationId xmlns:a16="http://schemas.microsoft.com/office/drawing/2014/main" id="{E0BA951B-DE0D-F695-180F-859F577734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19" y="65983"/>
            <a:ext cx="1200878" cy="12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CD0E1-FA98-ACEB-EEFD-8BB08B48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90" y="5091"/>
            <a:ext cx="10278577" cy="36920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 &amp; </a:t>
            </a:r>
            <a:r>
              <a:rPr lang="pt-BR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LAZER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6" y="438189"/>
            <a:ext cx="11668991" cy="5903853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33.810 mil restaurantes contemplando </a:t>
            </a:r>
            <a:r>
              <a:rPr lang="pt-BR" sz="6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81</a:t>
            </a: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tipos de cozinha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SPTURIS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São Paulo é a terceira melhor cidade do mundo na categoria restaurantes, atrás apenas de Tóquio (Japão) e Seul (Coreia do Sul)</a:t>
            </a:r>
            <a:r>
              <a:rPr lang="pt-BR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(ABRASEL)</a:t>
            </a:r>
            <a:endParaRPr lang="pt-BR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 especialidades preferidas dos paulistanos são Pizzarias, seguidas de Hamburgueria e as casas de comida brasileira</a:t>
            </a:r>
            <a:r>
              <a:rPr lang="pt-BR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(Folha SP)</a:t>
            </a:r>
            <a:endParaRPr lang="pt-BR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 mil bares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(Folha SP)</a:t>
            </a:r>
            <a:endParaRPr lang="pt-BR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 Casas noturnas</a:t>
            </a: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(CNN BRASIL)</a:t>
            </a:r>
            <a:endParaRPr lang="pt-BR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54 Shopping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Prefeitura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126 Parques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Prefeitura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119 Teatros</a:t>
            </a:r>
            <a:r>
              <a:rPr lang="pt-BR" sz="6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Prefeitura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124 Museus</a:t>
            </a: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Prefeitura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106 bibliotecas</a:t>
            </a: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Sedia 75% do mercado brasileiro de feiras e negócios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GLOBO)</a:t>
            </a:r>
          </a:p>
          <a:p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Previsão de arrecadação de R$600 milhões em ISS</a:t>
            </a:r>
            <a:r>
              <a:rPr lang="pt-B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GLOBO)</a:t>
            </a:r>
          </a:p>
          <a:p>
            <a:r>
              <a:rPr lang="pt-BR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Paulo é a cidade que mais recebeu viajantes no Brasil em 2023, sendo o entretenimento um dos maiores motivos da demanda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BRAZTOA</a:t>
            </a:r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pt-BR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181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2FC202F3-2299-3AD6-A251-9E9D64F2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8104C29-23CF-EAC4-D835-B991227A8A2B}"/>
              </a:ext>
            </a:extLst>
          </p:cNvPr>
          <p:cNvSpPr txBox="1"/>
          <p:nvPr/>
        </p:nvSpPr>
        <p:spPr>
          <a:xfrm>
            <a:off x="0" y="6622076"/>
            <a:ext cx="922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 </a:t>
            </a:r>
          </a:p>
          <a:p>
            <a:r>
              <a:rPr lang="pt-BR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</p:txBody>
      </p:sp>
      <p:pic>
        <p:nvPicPr>
          <p:cNvPr id="11266" name="Picture 2" descr="Cultura - ícones de arte grátis">
            <a:extLst>
              <a:ext uri="{FF2B5EF4-FFF2-40B4-BE49-F238E27FC236}">
                <a16:creationId xmlns:a16="http://schemas.microsoft.com/office/drawing/2014/main" id="{9AF084D2-1619-E817-4A7A-BBD3AEBA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11" y="37660"/>
            <a:ext cx="864644" cy="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7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31139-AAE3-E68C-69A5-E1FDBDB7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4"/>
            <a:ext cx="10278577" cy="1325563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Turismo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embratuR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4" y="962652"/>
            <a:ext cx="10902254" cy="4786983"/>
          </a:xfrm>
        </p:spPr>
        <p:txBody>
          <a:bodyPr>
            <a:normAutofit/>
          </a:bodyPr>
          <a:lstStyle/>
          <a:p>
            <a:r>
              <a:rPr lang="pt-BR" sz="1600" b="1" i="0" u="sng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Brasil recebeu 23.869.705 turistas entre 2018 e 2023, São Paulo liderou em 1º lugar recebendo 8.692.236, seguido pelo Rio de Janeiro com 4.533.089 e o Rio Grande do Sul com 3.742.368.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 maiores fornecedores de turistas para São Paulo em 2024 no 1º lugar EUA emitindo 170.876 seguidos pela Argentina e Chile. A via de acesso aérea com </a:t>
            </a:r>
            <a:r>
              <a:rPr lang="pt-BR" sz="1600" b="1" u="sng" dirty="0"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956.124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chegadas enquanto a marítima registra 10.281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 destacar que para o ano de 2024 a oferta é de 8.178.149  praticamente </a:t>
            </a:r>
            <a:r>
              <a:rPr lang="pt-BR" sz="1600" b="1" u="sng" dirty="0"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triplicou 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comparado com 2023 que foi de 2.412.004 </a:t>
            </a:r>
            <a:r>
              <a:rPr lang="pt-BR" sz="900" b="1" i="0" u="sng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  <a:endParaRPr lang="pt-BR" sz="900" b="1" i="0" u="sng" dirty="0">
              <a:solidFill>
                <a:srgbClr val="0070C0"/>
              </a:solidFill>
              <a:effectLst/>
              <a:latin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Buenos Aires lidera as chegadas com </a:t>
            </a:r>
            <a:r>
              <a:rPr lang="pt-BR" sz="1600" b="1" u="sng" dirty="0"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6.230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voos, seguido por </a:t>
            </a:r>
            <a:r>
              <a:rPr lang="pt-BR" sz="1600" b="1" u="sng" dirty="0"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Estados Unidos 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 </a:t>
            </a:r>
            <a:r>
              <a:rPr lang="pt-BR" sz="1600" b="1" u="sng" dirty="0"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.100 e Chile com 2.790 no ano de 2024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1600" b="1" i="0" u="sng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  <a:endParaRPr lang="pt-BR" sz="900" b="1" i="0" u="sng" dirty="0">
              <a:solidFill>
                <a:srgbClr val="0070C0"/>
              </a:solidFill>
              <a:effectLst/>
              <a:latin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205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839BFEB0-BAA9-6E91-05ED-EF22148A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467EC69-9C11-4928-1943-F31DFC2BE5E9}"/>
              </a:ext>
            </a:extLst>
          </p:cNvPr>
          <p:cNvSpPr txBox="1"/>
          <p:nvPr/>
        </p:nvSpPr>
        <p:spPr>
          <a:xfrm>
            <a:off x="0" y="6581001"/>
            <a:ext cx="72571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A18B440F-3652-7B1A-2844-D153A414F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879" y="0"/>
            <a:ext cx="1074308" cy="10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1AB25-C84D-64A7-4DB4-4EBB4AC7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19" y="185660"/>
            <a:ext cx="7216536" cy="611167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Geografia da cidade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8FC4EE-5A75-4308-9996-349EFD0C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87" y="1657828"/>
            <a:ext cx="11070511" cy="4008681"/>
          </a:xfrm>
        </p:spPr>
        <p:txBody>
          <a:bodyPr>
            <a:normAutofit/>
          </a:bodyPr>
          <a:lstStyle/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11.451.999 pessoas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IBGE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7.528,26 habitantes por KM²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IBGE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Área da unidade territorial [2022] 1.521,202 km²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IBGE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 subprefeituras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Prefeitura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96 bairros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Prefeitura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estradas de acesso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Prefeitura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endParaRPr lang="en-US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486D18E6-2C3A-4D4A-93B8-55C65756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00A31BD5-4C40-3D2D-6991-026AACF6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670BB0-0A30-9E67-DC07-DAA53CE49297}"/>
              </a:ext>
            </a:extLst>
          </p:cNvPr>
          <p:cNvSpPr txBox="1"/>
          <p:nvPr/>
        </p:nvSpPr>
        <p:spPr>
          <a:xfrm>
            <a:off x="13855" y="6395341"/>
            <a:ext cx="10196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3074" name="Picture 2" descr="São paulo mapa estado do brasil ilustração vetorial | Vetor Premium">
            <a:extLst>
              <a:ext uri="{FF2B5EF4-FFF2-40B4-BE49-F238E27FC236}">
                <a16:creationId xmlns:a16="http://schemas.microsoft.com/office/drawing/2014/main" id="{1432AA0D-E14A-48D2-C3F4-6DAC8573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326" y="96156"/>
            <a:ext cx="1665143" cy="16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8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2F456-7234-6376-4625-1937FD8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6"/>
            <a:ext cx="10066373" cy="1325562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AEROPORTOS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9CA601-2785-419A-987C-0E3D22E0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38" y="1806334"/>
            <a:ext cx="11485418" cy="3516003"/>
          </a:xfrm>
        </p:spPr>
        <p:txBody>
          <a:bodyPr>
            <a:normAutofit/>
          </a:bodyPr>
          <a:lstStyle/>
          <a:p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 Aeroportos</a:t>
            </a:r>
            <a:r>
              <a:rPr lang="pt-B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(Governo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empresas aéreas nacionais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SP)</a:t>
            </a: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 empresas aéreas internacionais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SP)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Congonhas (CGH)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SP)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Cumbica (GRU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SP)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Viracopos (VCP)</a:t>
            </a:r>
            <a:r>
              <a:rPr lang="pt-BR" sz="12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SP)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Campo de Marte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SP)</a:t>
            </a:r>
          </a:p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7B6D1089-8B5B-8C96-601A-608CC22A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FD60387-1D12-233C-D12F-CDD91A6B040B}"/>
              </a:ext>
            </a:extLst>
          </p:cNvPr>
          <p:cNvSpPr txBox="1"/>
          <p:nvPr/>
        </p:nvSpPr>
        <p:spPr>
          <a:xfrm>
            <a:off x="0" y="6476335"/>
            <a:ext cx="9047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2052" name="Picture 4" descr="Aeroporto - ícones de transporte grátis">
            <a:extLst>
              <a:ext uri="{FF2B5EF4-FFF2-40B4-BE49-F238E27FC236}">
                <a16:creationId xmlns:a16="http://schemas.microsoft.com/office/drawing/2014/main" id="{4AE8548B-63DD-F31B-593F-312914A7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47" y="116634"/>
            <a:ext cx="1260764" cy="12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9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3FDF3-1F57-D16C-99AC-6E6590D4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6"/>
            <a:ext cx="10066373" cy="1325562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dados de voos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609CA601-2785-419A-987C-0E3D22E0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63" y="1134457"/>
            <a:ext cx="10856866" cy="4959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Voos Internacionais - Agosto:</a:t>
            </a:r>
            <a:endParaRPr lang="pt-BR" sz="16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Aeroporto de Guarulhos (GRU): 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3.082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voos 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previstos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com 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794.087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assentos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Aeroporto de Viracopos (VCP): 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166 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voos previstos, com 44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.233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assentos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EMBRATUR)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37" name="Slide Number Placeholder 5">
            <a:extLst>
              <a:ext uri="{FF2B5EF4-FFF2-40B4-BE49-F238E27FC236}">
                <a16:creationId xmlns:a16="http://schemas.microsoft.com/office/drawing/2014/main" id="{410EBDE5-250E-45D1-9F96-F8F5AAE3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3F61F0D1-3EC5-790A-B306-424D8767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656BFD-A580-51EE-39FD-E0746F140BA4}"/>
              </a:ext>
            </a:extLst>
          </p:cNvPr>
          <p:cNvSpPr txBox="1"/>
          <p:nvPr/>
        </p:nvSpPr>
        <p:spPr>
          <a:xfrm>
            <a:off x="0" y="6492874"/>
            <a:ext cx="10321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2050" name="Picture 2" descr="Avião - ícones de transporte grátis">
            <a:extLst>
              <a:ext uri="{FF2B5EF4-FFF2-40B4-BE49-F238E27FC236}">
                <a16:creationId xmlns:a16="http://schemas.microsoft.com/office/drawing/2014/main" id="{F07C4EDE-D5A0-4FDC-CA03-F07147A0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4" y="-721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6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0393C-82D9-5454-EF9D-7FD0222F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062" y="163909"/>
            <a:ext cx="7268539" cy="1438450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Motivo da viagem e meio de compra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98AF3-4A09-53F3-AACB-55D76A18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13" y="1740265"/>
            <a:ext cx="10698554" cy="4114801"/>
          </a:xfrm>
        </p:spPr>
        <p:txBody>
          <a:bodyPr/>
          <a:lstStyle/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57,51% dos turistas vem para São Paulo a lazer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24,98%  vem a negócios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13,25 %  vem visitar a família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  <a:endParaRPr lang="pt-BR" sz="9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4,26%  viagem em grupo </a:t>
            </a:r>
            <a:r>
              <a:rPr lang="pt-B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(EMBRATUR)</a:t>
            </a:r>
            <a:endParaRPr lang="pt-BR" sz="9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3A48A3-2ADA-2168-EA9D-709A59200788}"/>
              </a:ext>
            </a:extLst>
          </p:cNvPr>
          <p:cNvSpPr txBox="1"/>
          <p:nvPr/>
        </p:nvSpPr>
        <p:spPr>
          <a:xfrm>
            <a:off x="0" y="6492874"/>
            <a:ext cx="10321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F0FC19A4-AA2D-D053-E2D5-6C81F039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Viagem e turismo - ícones de viagem grátis">
            <a:extLst>
              <a:ext uri="{FF2B5EF4-FFF2-40B4-BE49-F238E27FC236}">
                <a16:creationId xmlns:a16="http://schemas.microsoft.com/office/drawing/2014/main" id="{FE2A359C-21F7-9BFF-9E52-F2560ABA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26" y="0"/>
            <a:ext cx="1280675" cy="12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6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4D975-20DB-CE2E-2444-3B790FC7C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06120-D382-51BA-B3D8-FAD795AE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062" y="163909"/>
            <a:ext cx="7268539" cy="1438450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visitantes do estado e capital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EA3BB3-9BA7-D5D1-CA31-8DC48B6F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13" y="1740265"/>
            <a:ext cx="10698554" cy="4114801"/>
          </a:xfrm>
        </p:spPr>
        <p:txBody>
          <a:bodyPr/>
          <a:lstStyle/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49 milhões de turistas no estado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(Governo SP)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 milhões de turistas só na cidade de São Paulo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(Mercado e Eventos)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de permanência de um Turista Nacional é de 3 dias em média </a:t>
            </a:r>
            <a:r>
              <a:rPr lang="pt-B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SPTURIS)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 médio diário de um Turista Nacional é de R$ 346,25 </a:t>
            </a:r>
            <a:r>
              <a:rPr lang="pt-BR" sz="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SPTURIS)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de permanência de um Turista Internacional é de 4 dias em média </a:t>
            </a:r>
            <a:r>
              <a:rPr lang="pt-BR" sz="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(SPTURIS)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 médio diário de um Turista Internacional é de R$ 931,03 </a:t>
            </a:r>
            <a:r>
              <a:rPr lang="pt-BR" sz="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(SPTURIS)</a:t>
            </a:r>
          </a:p>
          <a:p>
            <a:endParaRPr lang="pt-BR" sz="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35D954-4119-5B44-0D7F-FB65CA210431}"/>
              </a:ext>
            </a:extLst>
          </p:cNvPr>
          <p:cNvSpPr txBox="1"/>
          <p:nvPr/>
        </p:nvSpPr>
        <p:spPr>
          <a:xfrm>
            <a:off x="0" y="6492874"/>
            <a:ext cx="10321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FA47C63A-3F40-164D-A61F-CB8628903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urista - ícones de pessoas grátis">
            <a:extLst>
              <a:ext uri="{FF2B5EF4-FFF2-40B4-BE49-F238E27FC236}">
                <a16:creationId xmlns:a16="http://schemas.microsoft.com/office/drawing/2014/main" id="{49CF35BA-5B6A-31EB-686F-00B80DD5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557" y="74629"/>
            <a:ext cx="1527730" cy="15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9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BA7AE-B643-023A-92AC-9E45E731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53" y="-84174"/>
            <a:ext cx="10278577" cy="462560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42" y="537797"/>
            <a:ext cx="10508650" cy="53316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Terminais Rodoviários (Tietê, Barra Funda e Jabaquara</a:t>
            </a:r>
            <a:r>
              <a:rPr lang="pt-BR" sz="1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pt-BR" sz="1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(Terminal </a:t>
            </a:r>
            <a:r>
              <a:rPr lang="pt-BR" sz="9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Rodoviarios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termina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 Tietê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têm 89 plataformas, 300 linhas de ônibus, atendendo 1.033 cidades, com uma média de 90 mil usuários diários em 2019, segundo a SOCICAM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(Terminal </a:t>
            </a:r>
            <a:r>
              <a:rPr lang="pt-BR" sz="9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Rodoviarios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mil ônibus para o transporte público</a:t>
            </a:r>
            <a:r>
              <a:rPr lang="pt-BR" sz="16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(Governo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31 terminais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municipais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(SPTRANS)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1.300 linhas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(SPTRANS)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91 estações de metrô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METRO SP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94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estações de trem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CPTM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mil taxis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ADETAX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9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856 mil veículos de aplicativos</a:t>
            </a:r>
            <a:r>
              <a:rPr lang="pt-BR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722,1 KM de infraestrutura cicloviária</a:t>
            </a:r>
            <a:r>
              <a:rPr lang="pt-BR" sz="1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(CETESP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D18EB6DC-3CCB-9B67-17C7-7D9E94F6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6718E5F-BE35-CFF6-25BA-E63047AAE5C1}"/>
              </a:ext>
            </a:extLst>
          </p:cNvPr>
          <p:cNvSpPr txBox="1"/>
          <p:nvPr/>
        </p:nvSpPr>
        <p:spPr>
          <a:xfrm>
            <a:off x="0" y="6567446"/>
            <a:ext cx="93102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  <a:endParaRPr lang="pt-BR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Transporte público - ícones de transporte grátis">
            <a:extLst>
              <a:ext uri="{FF2B5EF4-FFF2-40B4-BE49-F238E27FC236}">
                <a16:creationId xmlns:a16="http://schemas.microsoft.com/office/drawing/2014/main" id="{5039B3EA-5910-F9F6-E9F9-073A011A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96" y="84061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5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2065-B143-A687-0BFA-DAF942ED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5"/>
            <a:ext cx="10278577" cy="507712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Acessibilidade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55" y="1083878"/>
            <a:ext cx="9713750" cy="46902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Todas as estações de metrô possuem acessibilidade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METRO SP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81% da frota de ônibus em São Paulo é acessível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Prefeitura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“ATENDE+” Transporte gratuito para pessoas com deficiência, 540 veículos</a:t>
            </a:r>
            <a:r>
              <a:rPr lang="pt-BR" sz="12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SPTRANS/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1.352 equipamentos públicos acessíveis</a:t>
            </a:r>
            <a:r>
              <a:rPr lang="pt-BR" sz="9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Prefeitura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812 locais possuem o "Selo de Acessibilidade Arquitetônica“</a:t>
            </a:r>
            <a:r>
              <a:rPr lang="pt-BR" sz="1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Prefeitura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37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3E02211C-C9B9-36F0-E3CF-06ECDAED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6CE59E4-D281-C654-3994-432E38D10D2D}"/>
              </a:ext>
            </a:extLst>
          </p:cNvPr>
          <p:cNvSpPr txBox="1"/>
          <p:nvPr/>
        </p:nvSpPr>
        <p:spPr>
          <a:xfrm>
            <a:off x="0" y="6581001"/>
            <a:ext cx="10065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4098" name="Picture 2" descr="Sinal de acessibilidade - ícones de interface grátis">
            <a:extLst>
              <a:ext uri="{FF2B5EF4-FFF2-40B4-BE49-F238E27FC236}">
                <a16:creationId xmlns:a16="http://schemas.microsoft.com/office/drawing/2014/main" id="{BDEC1621-CF17-346C-E071-6CC38502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78989"/>
            <a:ext cx="1032599" cy="10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3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940DF-DFF6-8960-4116-EB05ACE9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5"/>
            <a:ext cx="10278577" cy="502806"/>
          </a:xfrm>
        </p:spPr>
        <p:txBody>
          <a:bodyPr anchor="t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</p:txBody>
      </p:sp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3489221B-1B83-4DAB-9E3C-A760350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6" y="874506"/>
            <a:ext cx="11111393" cy="51089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470 Unidades Básicas de Saúde (UBSs)</a:t>
            </a: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(Folha SP)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23(</a:t>
            </a:r>
            <a:r>
              <a:rPr lang="pt-BR" sz="16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UPAs</a:t>
            </a: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(Folha SP)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99 Hospitais Estaduais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(Governo SP)</a:t>
            </a:r>
          </a:p>
          <a:p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 Hospitais Municipais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(Governo 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216 Equipamentos de saúde mental</a:t>
            </a: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(Folha SP)</a:t>
            </a:r>
            <a:endParaRPr lang="pt-BR" sz="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 Centros de Atenção Psicossocial (Caps)</a:t>
            </a: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(Folha SP)</a:t>
            </a:r>
            <a:endParaRPr lang="pt-BR" sz="9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700 hospitais privados no Estado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(ANAHP)</a:t>
            </a:r>
            <a:endParaRPr lang="pt-BR" sz="9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 Instituições creditadas pela JCI</a:t>
            </a:r>
            <a:r>
              <a:rPr lang="pt-B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(JCI)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 Israelita Albert Einstein é melhor da América Latina</a:t>
            </a:r>
            <a:r>
              <a:rPr lang="pt-BR" sz="12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EINSTEIN)</a:t>
            </a:r>
          </a:p>
          <a:p>
            <a:endParaRPr lang="en-US" dirty="0"/>
          </a:p>
        </p:txBody>
      </p:sp>
      <p:sp>
        <p:nvSpPr>
          <p:cNvPr id="2061" name="Slide Number Placeholder 5">
            <a:extLst>
              <a:ext uri="{FF2B5EF4-FFF2-40B4-BE49-F238E27FC236}">
                <a16:creationId xmlns:a16="http://schemas.microsoft.com/office/drawing/2014/main" id="{AC886AA8-2271-4049-978B-6911BFE3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219A42E0-D6E0-2129-427A-982ABF7F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67" y="6093549"/>
            <a:ext cx="1217933" cy="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269564-8B52-554A-9B5A-AD22A3E7F7D7}"/>
              </a:ext>
            </a:extLst>
          </p:cNvPr>
          <p:cNvSpPr txBox="1"/>
          <p:nvPr/>
        </p:nvSpPr>
        <p:spPr>
          <a:xfrm>
            <a:off x="54936" y="6581960"/>
            <a:ext cx="9601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informações entre em contato com 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informação@visitesaopaulo.com</a:t>
            </a:r>
            <a:r>
              <a:rPr lang="pt-B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Dados atualizados em 18/07/2024</a:t>
            </a:r>
          </a:p>
        </p:txBody>
      </p:sp>
      <p:pic>
        <p:nvPicPr>
          <p:cNvPr id="8196" name="Picture 4" descr="Plano de saúde - ícones de médico grátis">
            <a:extLst>
              <a:ext uri="{FF2B5EF4-FFF2-40B4-BE49-F238E27FC236}">
                <a16:creationId xmlns:a16="http://schemas.microsoft.com/office/drawing/2014/main" id="{89BE29DB-67BA-0DE1-A90F-FC09204C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119" y="90055"/>
            <a:ext cx="1052945" cy="10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03037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CE5F55321601499BEF94205E9988EB" ma:contentTypeVersion="22" ma:contentTypeDescription="Crie um novo documento." ma:contentTypeScope="" ma:versionID="360bc68612543ae71b60fbf7b2380e41">
  <xsd:schema xmlns:xsd="http://www.w3.org/2001/XMLSchema" xmlns:xs="http://www.w3.org/2001/XMLSchema" xmlns:p="http://schemas.microsoft.com/office/2006/metadata/properties" xmlns:ns2="92b8d934-76e3-4a4b-9fa9-0d8d19171203" xmlns:ns3="408c5737-5d80-4cb9-a7a6-23a846116131" targetNamespace="http://schemas.microsoft.com/office/2006/metadata/properties" ma:root="true" ma:fieldsID="b411556b7a815acb7df27557c9d5c0b5" ns2:_="" ns3:_="">
    <xsd:import namespace="92b8d934-76e3-4a4b-9fa9-0d8d19171203"/>
    <xsd:import namespace="408c5737-5d80-4cb9-a7a6-23a8461161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8d934-76e3-4a4b-9fa9-0d8d19171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a8cc6e3b-ccc0-477e-b376-c6188a6e83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c5737-5d80-4cb9-a7a6-23a84611613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6c7be3f-df0e-4b5c-96ae-937742f28513}" ma:internalName="TaxCatchAll" ma:showField="CatchAllData" ma:web="408c5737-5d80-4cb9-a7a6-23a8461161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b8d934-76e3-4a4b-9fa9-0d8d19171203">
      <Terms xmlns="http://schemas.microsoft.com/office/infopath/2007/PartnerControls"/>
    </lcf76f155ced4ddcb4097134ff3c332f>
    <TaxCatchAll xmlns="408c5737-5d80-4cb9-a7a6-23a846116131" xsi:nil="true"/>
  </documentManagement>
</p:properties>
</file>

<file path=customXml/itemProps1.xml><?xml version="1.0" encoding="utf-8"?>
<ds:datastoreItem xmlns:ds="http://schemas.openxmlformats.org/officeDocument/2006/customXml" ds:itemID="{53C37A33-3733-4385-9887-4DF17729D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7293F-D77C-4BBA-90B9-B3993D933767}"/>
</file>

<file path=customXml/itemProps3.xml><?xml version="1.0" encoding="utf-8"?>
<ds:datastoreItem xmlns:ds="http://schemas.openxmlformats.org/officeDocument/2006/customXml" ds:itemID="{2A9A9F13-5A09-493F-8995-D481BF4C5C67}">
  <ds:schemaRefs>
    <ds:schemaRef ds:uri="http://schemas.microsoft.com/office/infopath/2007/PartnerControls"/>
    <ds:schemaRef ds:uri="http://purl.org/dc/dcmitype/"/>
    <ds:schemaRef ds:uri="92b8d934-76e3-4a4b-9fa9-0d8d19171203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408c5737-5d80-4cb9-a7a6-23a84611613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preto e branco</Template>
  <TotalTime>2358</TotalTime>
  <Words>1497</Words>
  <Application>Microsoft Office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Avenir Next LT Pro Light</vt:lpstr>
      <vt:lpstr>Times New Roman</vt:lpstr>
      <vt:lpstr>VeniceBeachVTI</vt:lpstr>
      <vt:lpstr>Apresentação do PowerPoint</vt:lpstr>
      <vt:lpstr>Geografia da cidade</vt:lpstr>
      <vt:lpstr>AEROPORTOS</vt:lpstr>
      <vt:lpstr>dados de voos</vt:lpstr>
      <vt:lpstr>Motivo da viagem e meio de compra</vt:lpstr>
      <vt:lpstr>Número de visitantes do estado e capital</vt:lpstr>
      <vt:lpstr>TRANSPORTE</vt:lpstr>
      <vt:lpstr>Acessibilidade</vt:lpstr>
      <vt:lpstr>SAÚDE</vt:lpstr>
      <vt:lpstr>Universidades</vt:lpstr>
      <vt:lpstr>Economia</vt:lpstr>
      <vt:lpstr>Hospedagem</vt:lpstr>
      <vt:lpstr>segurança</vt:lpstr>
      <vt:lpstr>CULTURA &amp; LAZER</vt:lpstr>
      <vt:lpstr>Turismo embratuR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Cidade em 1 minuto</dc:title>
  <dc:creator>Informação | Visite São Paulo</dc:creator>
  <cp:lastModifiedBy>Informação | Visite São Paulo</cp:lastModifiedBy>
  <cp:revision>35</cp:revision>
  <cp:lastPrinted>2024-04-02T16:27:52Z</cp:lastPrinted>
  <dcterms:created xsi:type="dcterms:W3CDTF">2023-11-21T16:40:43Z</dcterms:created>
  <dcterms:modified xsi:type="dcterms:W3CDTF">2024-07-18T14:40:34Z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0x0101007FCE5F55321601499BEF94205E9988EB</vt:lpwstr>
  </property>
  <property fmtid="{D5CDD505-2E9C-101B-9397-08002B2CF9AE}" pid="3" name="MediaServiceImageTags">
    <vt:lpwstr/>
  </property>
</Properties>
</file>