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57" r:id="rId4"/>
    <p:sldId id="293" r:id="rId5"/>
    <p:sldId id="294" r:id="rId6"/>
    <p:sldId id="258" r:id="rId7"/>
    <p:sldId id="292" r:id="rId8"/>
    <p:sldId id="301" r:id="rId9"/>
    <p:sldId id="259" r:id="rId10"/>
    <p:sldId id="262" r:id="rId11"/>
    <p:sldId id="261" r:id="rId12"/>
    <p:sldId id="263" r:id="rId13"/>
    <p:sldId id="295" r:id="rId14"/>
    <p:sldId id="265" r:id="rId15"/>
    <p:sldId id="266" r:id="rId16"/>
    <p:sldId id="268" r:id="rId17"/>
    <p:sldId id="270" r:id="rId18"/>
    <p:sldId id="271" r:id="rId19"/>
    <p:sldId id="272" r:id="rId20"/>
    <p:sldId id="273" r:id="rId21"/>
    <p:sldId id="274" r:id="rId22"/>
    <p:sldId id="305" r:id="rId23"/>
    <p:sldId id="306" r:id="rId24"/>
    <p:sldId id="307" r:id="rId25"/>
    <p:sldId id="276" r:id="rId26"/>
    <p:sldId id="277" r:id="rId27"/>
    <p:sldId id="278" r:id="rId28"/>
    <p:sldId id="279" r:id="rId29"/>
    <p:sldId id="296" r:id="rId30"/>
    <p:sldId id="280" r:id="rId31"/>
    <p:sldId id="281" r:id="rId32"/>
    <p:sldId id="282" r:id="rId33"/>
    <p:sldId id="283" r:id="rId34"/>
    <p:sldId id="284" r:id="rId35"/>
    <p:sldId id="302" r:id="rId36"/>
    <p:sldId id="303" r:id="rId37"/>
    <p:sldId id="285" r:id="rId38"/>
    <p:sldId id="286" r:id="rId39"/>
    <p:sldId id="287" r:id="rId40"/>
    <p:sldId id="308" r:id="rId41"/>
    <p:sldId id="288" r:id="rId42"/>
    <p:sldId id="304" r:id="rId43"/>
    <p:sldId id="290" r:id="rId44"/>
    <p:sldId id="291" r:id="rId45"/>
    <p:sldId id="289" r:id="rId46"/>
    <p:sldId id="297" r:id="rId47"/>
    <p:sldId id="298" r:id="rId48"/>
    <p:sldId id="299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4" autoAdjust="0"/>
    <p:restoredTop sz="94660"/>
  </p:normalViewPr>
  <p:slideViewPr>
    <p:cSldViewPr snapToGrid="0">
      <p:cViewPr>
        <p:scale>
          <a:sx n="82" d="100"/>
          <a:sy n="82" d="100"/>
        </p:scale>
        <p:origin x="9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CD8B0-4200-D5D3-44A6-666DCBD1E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3BA5-7B1C-D8EA-4DE0-30AEC7004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A70D58-BD75-73CB-089D-C4ADBE60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E7B7C2-8A63-4B53-2597-0015965B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81D77B-1352-72F6-99AE-8484DB368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29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3DA6F-DA8C-55C2-6F09-043FBC6E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365B39C-91F8-B048-5982-D358424A1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7E758-8207-1059-8694-1CA0BD2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0407E7-FBDE-69AD-CD78-87905C18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52DD0E-DA83-841B-E629-71199A905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50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DB35DE-D7D5-D934-FEA8-B3C38B279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01E0FE-13C9-39DF-D6D9-9B7540BCD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79075D-F4CC-BE73-9163-106F868D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4E2BAC-7696-8B6B-25A9-13C52772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281AE-2BC3-3DF0-789D-BD684672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46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E9C0CB-A6B6-BF6E-1E4D-16B30065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C249CA-D003-DF3A-2ED1-7F1B1CD0F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B1B1F4-3421-F004-6F5D-9E1600E69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AC394B-D565-6D96-9E73-0AA7D83D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C551FD-2D1D-FF06-DCB9-510BE67C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468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50FDF-78EC-7186-48F9-2543E135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1D4202-5D60-5D5D-B7DF-D94DFF35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81FD26-A54B-1F06-1FAB-D3A2961F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AACEC3-6AB7-B565-258D-593F858A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786EE1-BCDB-74E5-C9ED-277499D0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19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C2D67-9D49-5A2B-711A-C0527D5B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4BC818-7BA4-7F33-2BAA-70DE95651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2D99D2-576E-FE8C-C4EF-B570BD3C5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99EE6C-B853-4839-CE9D-38E7C314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CD1C5C-7031-0F21-C18B-14EFC5D8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B12023-CCDD-8DB9-C749-A633FE9C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38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38146-6155-8EED-1BC8-334EE94A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54236C-BECE-CFC4-631A-72B51C228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B5E299-52D4-E76F-CE44-8C7CDC3C0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972FE7-719E-A3AB-0DF2-C72FE53D5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BBAD83F-2C42-8375-087F-A3EEC51C7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447028-7844-A2F3-FD7E-7C131DE6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4A22055-AFEF-1CD0-1371-D9F17044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04671ED-779D-31B1-0BEA-3BE81D35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71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4C4A8-BAC9-14B3-ECA8-75AA8BC4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3A9C948-1D2F-D6FB-A6BF-CC4DE1F8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EB3BD3-6284-7A32-F252-978232B3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47657AC-5B43-3E76-7C19-1A9B7D25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61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331599-4FD1-B4D9-BC19-FFB1F1DC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BCCE84-B0D9-4E06-24DC-EF4766F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FF766F-BCD5-D31E-9BBC-1A867AD2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63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457B1-F1C8-BC58-654D-5C33563F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B6516-5E06-D48A-CFE9-0BDFC870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FF6A75-FE04-0849-6596-11ED3EAA1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AFFE7B-D0ED-69BA-CA97-E5334557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63938B-64DB-DBBC-61EB-B98B2819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025002-A500-0BAC-5583-6F8E85E4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27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F3808-7BAD-25C1-6DF6-FBEA97AE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C5DE582-B193-BA55-3A57-DA8B69F6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4949DD-DBA8-A88E-29B5-80E70DF0A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48FD50-1AE4-F269-8CE6-366579ED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98D7BA-C6CB-7DF3-1F77-92863A98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75F289-8B4D-AEAD-C92A-9CA23149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44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0507E4B-D143-4AA0-B445-AD3FE609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F064F3-0CD2-23FA-8A83-A91EEB6D3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29E27E-565B-5A50-07BB-5BF98474E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6703-F05A-44AF-BFCA-66C882E51EFC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58666C-3BEA-17C2-5741-9900CB2C4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8524AA-FFEA-7AD9-CF16-E55249837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C3645-57E4-43A8-BF32-65ABFD982D6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11F29FC-7340-2B48-EB70-EE582F3FE288}"/>
              </a:ext>
            </a:extLst>
          </p:cNvPr>
          <p:cNvSpPr/>
          <p:nvPr userDrawn="1"/>
        </p:nvSpPr>
        <p:spPr>
          <a:xfrm>
            <a:off x="-184727" y="-92360"/>
            <a:ext cx="12496799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noFill/>
              </a:ln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5DA7D07-BD62-B580-E63D-9E370AA57A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038600" y="17248"/>
            <a:ext cx="3920624" cy="650657"/>
          </a:xfrm>
          <a:prstGeom prst="rect">
            <a:avLst/>
          </a:prstGeom>
        </p:spPr>
      </p:pic>
      <p:pic>
        <p:nvPicPr>
          <p:cNvPr id="1026" name="Picture 2" descr="ABEn-SP">
            <a:extLst>
              <a:ext uri="{FF2B5EF4-FFF2-40B4-BE49-F238E27FC236}">
                <a16:creationId xmlns:a16="http://schemas.microsoft.com/office/drawing/2014/main" id="{C34B1D1E-0890-78B5-BE9D-F261DB560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09" y="-74180"/>
            <a:ext cx="878609" cy="8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5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EA07A38-BA65-0C60-6980-EDF677A1E285}"/>
              </a:ext>
            </a:extLst>
          </p:cNvPr>
          <p:cNvSpPr txBox="1"/>
          <p:nvPr/>
        </p:nvSpPr>
        <p:spPr>
          <a:xfrm>
            <a:off x="739303" y="1364584"/>
            <a:ext cx="106128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A IMPORTÂNCIA DO ASSOCIATIVISMO </a:t>
            </a:r>
          </a:p>
          <a:p>
            <a:pPr algn="ctr"/>
            <a:r>
              <a:rPr lang="pt-BR" sz="4000" dirty="0"/>
              <a:t>NO DESENVOLVIMENTO </a:t>
            </a:r>
          </a:p>
          <a:p>
            <a:pPr algn="ctr"/>
            <a:r>
              <a:rPr lang="pt-BR" sz="4000" dirty="0"/>
              <a:t>DE UM DESTINO </a:t>
            </a:r>
          </a:p>
          <a:p>
            <a:pPr algn="ctr"/>
            <a:endParaRPr lang="pt-BR" sz="4000" dirty="0"/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 </a:t>
            </a:r>
            <a:r>
              <a:rPr lang="pt-BR" sz="2400" dirty="0"/>
              <a:t>visitesaopaulo.com/</a:t>
            </a:r>
            <a:r>
              <a:rPr lang="pt-BR" sz="2400" dirty="0" err="1"/>
              <a:t>apresentacoes</a:t>
            </a:r>
            <a:endParaRPr lang="pt-BR" sz="2400" dirty="0"/>
          </a:p>
          <a:p>
            <a:pPr algn="ctr"/>
            <a:r>
              <a:rPr lang="pt-BR" dirty="0"/>
              <a:t>Toni Sando  </a:t>
            </a:r>
          </a:p>
        </p:txBody>
      </p:sp>
    </p:spTree>
    <p:extLst>
      <p:ext uri="{BB962C8B-B14F-4D97-AF65-F5344CB8AC3E}">
        <p14:creationId xmlns:p14="http://schemas.microsoft.com/office/powerpoint/2010/main" val="369396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C9DB5-4DD2-2D39-DF56-130E11D3F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10157CB-59BD-0571-4DD9-4D8BBEF0A7D6}"/>
              </a:ext>
            </a:extLst>
          </p:cNvPr>
          <p:cNvSpPr txBox="1"/>
          <p:nvPr/>
        </p:nvSpPr>
        <p:spPr>
          <a:xfrm>
            <a:off x="593387" y="3611672"/>
            <a:ext cx="10700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Cada viajante, que se torna um visitante,</a:t>
            </a:r>
          </a:p>
          <a:p>
            <a:pPr algn="ctr"/>
            <a:r>
              <a:rPr lang="pt-BR" sz="4000" dirty="0"/>
              <a:t>  gera consumo e impostos na cidade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4C48C2-C40B-B435-9950-EB3B5FED2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37" y="1204604"/>
            <a:ext cx="10905165" cy="19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5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46197-2B70-A5C8-1C2B-14388AD34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3A3E8AC-AA46-8451-7DB6-93D115C305B8}"/>
              </a:ext>
            </a:extLst>
          </p:cNvPr>
          <p:cNvSpPr txBox="1"/>
          <p:nvPr/>
        </p:nvSpPr>
        <p:spPr>
          <a:xfrm>
            <a:off x="554477" y="411273"/>
            <a:ext cx="114202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4000" dirty="0"/>
          </a:p>
          <a:p>
            <a:pPr algn="ctr"/>
            <a:r>
              <a:rPr lang="pt-BR" sz="4000" dirty="0"/>
              <a:t>Demandando </a:t>
            </a:r>
          </a:p>
          <a:p>
            <a:pPr algn="ctr"/>
            <a:r>
              <a:rPr lang="pt-BR" sz="4000" dirty="0"/>
              <a:t>Agenciamento, alimentação,</a:t>
            </a:r>
          </a:p>
          <a:p>
            <a:pPr algn="ctr"/>
            <a:r>
              <a:rPr lang="pt-BR" sz="4000" dirty="0"/>
              <a:t> meios de hospedagem, espaços de eventos, entretenimento, comércio,  transporte e </a:t>
            </a:r>
          </a:p>
          <a:p>
            <a:pPr algn="ctr"/>
            <a:r>
              <a:rPr lang="pt-BR" sz="4000" dirty="0"/>
              <a:t>todo tipo de prestação de serviços.</a:t>
            </a:r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 Criando e mantendo empregos.</a:t>
            </a:r>
          </a:p>
        </p:txBody>
      </p:sp>
    </p:spTree>
    <p:extLst>
      <p:ext uri="{BB962C8B-B14F-4D97-AF65-F5344CB8AC3E}">
        <p14:creationId xmlns:p14="http://schemas.microsoft.com/office/powerpoint/2010/main" val="303644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1D48B-4E91-4073-9F7D-AB1AC1FC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77AF9D4-36D0-4068-A299-259F1F2F3732}"/>
              </a:ext>
            </a:extLst>
          </p:cNvPr>
          <p:cNvSpPr txBox="1"/>
          <p:nvPr/>
        </p:nvSpPr>
        <p:spPr>
          <a:xfrm>
            <a:off x="1108952" y="2222930"/>
            <a:ext cx="101362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Cada visitante a mais,  </a:t>
            </a:r>
          </a:p>
          <a:p>
            <a:pPr algn="ctr"/>
            <a:r>
              <a:rPr lang="pt-BR" sz="4000" dirty="0"/>
              <a:t>movimenta a cidade</a:t>
            </a:r>
          </a:p>
        </p:txBody>
      </p:sp>
    </p:spTree>
    <p:extLst>
      <p:ext uri="{BB962C8B-B14F-4D97-AF65-F5344CB8AC3E}">
        <p14:creationId xmlns:p14="http://schemas.microsoft.com/office/powerpoint/2010/main" val="129697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D3856-C5CA-C697-988A-51EFBDAA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D05457-08BB-A03A-067C-0286543F2696}"/>
              </a:ext>
            </a:extLst>
          </p:cNvPr>
          <p:cNvSpPr txBox="1"/>
          <p:nvPr/>
        </p:nvSpPr>
        <p:spPr>
          <a:xfrm>
            <a:off x="745787" y="2222929"/>
            <a:ext cx="107004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Somos uma organização de </a:t>
            </a:r>
          </a:p>
          <a:p>
            <a:pPr algn="ctr"/>
            <a:r>
              <a:rPr lang="pt-BR" sz="4000" dirty="0"/>
              <a:t>Visitors e de Convention Bureau</a:t>
            </a:r>
          </a:p>
        </p:txBody>
      </p:sp>
    </p:spTree>
    <p:extLst>
      <p:ext uri="{BB962C8B-B14F-4D97-AF65-F5344CB8AC3E}">
        <p14:creationId xmlns:p14="http://schemas.microsoft.com/office/powerpoint/2010/main" val="277980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E1EA4-3E87-3C99-5570-DBEBCDF5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525E97C-FC96-9CEF-EDD8-E39A21EE2E25}"/>
              </a:ext>
            </a:extLst>
          </p:cNvPr>
          <p:cNvSpPr txBox="1"/>
          <p:nvPr/>
        </p:nvSpPr>
        <p:spPr>
          <a:xfrm>
            <a:off x="3049524" y="3244334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Um escritório com 15 profissionais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40D0A2-638A-D440-C13E-7516C8CC4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60" y="908561"/>
            <a:ext cx="8221729" cy="52434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E90ADB1-1F6F-0DD7-A66C-824D49BAFE76}"/>
              </a:ext>
            </a:extLst>
          </p:cNvPr>
          <p:cNvSpPr txBox="1"/>
          <p:nvPr/>
        </p:nvSpPr>
        <p:spPr>
          <a:xfrm>
            <a:off x="4808715" y="908561"/>
            <a:ext cx="280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FUNDAÇÃO </a:t>
            </a:r>
            <a:r>
              <a:rPr lang="pt-BR" b="1" dirty="0">
                <a:solidFill>
                  <a:srgbClr val="C00000"/>
                </a:solidFill>
              </a:rPr>
              <a:t>25 DE JANEIRO </a:t>
            </a:r>
          </a:p>
        </p:txBody>
      </p:sp>
    </p:spTree>
    <p:extLst>
      <p:ext uri="{BB962C8B-B14F-4D97-AF65-F5344CB8AC3E}">
        <p14:creationId xmlns:p14="http://schemas.microsoft.com/office/powerpoint/2010/main" val="3985946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0224C-FB1A-1BCF-F4A4-C9382179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EE18713-4498-AA8C-5FD1-9ACB7B905534}"/>
              </a:ext>
            </a:extLst>
          </p:cNvPr>
          <p:cNvSpPr txBox="1"/>
          <p:nvPr/>
        </p:nvSpPr>
        <p:spPr>
          <a:xfrm>
            <a:off x="3680039" y="1218302"/>
            <a:ext cx="854528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Se dedica a captar eventos </a:t>
            </a:r>
          </a:p>
          <a:p>
            <a:pPr algn="ctr"/>
            <a:r>
              <a:rPr lang="pt-BR" sz="4000" dirty="0"/>
              <a:t>e dar apoio aos seus associados  </a:t>
            </a:r>
          </a:p>
          <a:p>
            <a:pPr algn="ctr"/>
            <a:endParaRPr lang="pt-BR" sz="4000" dirty="0"/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 Promover o destino São Paulo </a:t>
            </a:r>
          </a:p>
          <a:p>
            <a:pPr algn="ctr"/>
            <a:r>
              <a:rPr lang="pt-BR" sz="4000" dirty="0"/>
              <a:t>no Brasil e no mundo </a:t>
            </a:r>
          </a:p>
          <a:p>
            <a:pPr algn="ctr"/>
            <a:r>
              <a:rPr lang="pt-BR" sz="4000" dirty="0"/>
              <a:t>e receber bem seus visitantes    </a:t>
            </a:r>
          </a:p>
        </p:txBody>
      </p:sp>
      <p:pic>
        <p:nvPicPr>
          <p:cNvPr id="1026" name="Picture 2" descr="Quem Somos - Visite São Paulo">
            <a:extLst>
              <a:ext uri="{FF2B5EF4-FFF2-40B4-BE49-F238E27FC236}">
                <a16:creationId xmlns:a16="http://schemas.microsoft.com/office/drawing/2014/main" id="{390A1B02-597D-9789-127D-94D65B2E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8" y="1145187"/>
            <a:ext cx="3099661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m Somos - Visite São Paulo">
            <a:extLst>
              <a:ext uri="{FF2B5EF4-FFF2-40B4-BE49-F238E27FC236}">
                <a16:creationId xmlns:a16="http://schemas.microsoft.com/office/drawing/2014/main" id="{998E3BC9-C327-14E5-AA33-8F25CC1C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2" y="3429000"/>
            <a:ext cx="3070016" cy="190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1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897B-7ECD-0D6C-4A31-AE469540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BDF227-7DE5-0D5D-024E-7B84747E1176}"/>
              </a:ext>
            </a:extLst>
          </p:cNvPr>
          <p:cNvSpPr txBox="1"/>
          <p:nvPr/>
        </p:nvSpPr>
        <p:spPr>
          <a:xfrm>
            <a:off x="639775" y="2058554"/>
            <a:ext cx="66578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 trazer para a cidade</a:t>
            </a:r>
          </a:p>
          <a:p>
            <a:pPr algn="ctr"/>
            <a:r>
              <a:rPr lang="pt-BR" sz="4000" dirty="0"/>
              <a:t> muitos visitantes </a:t>
            </a:r>
          </a:p>
          <a:p>
            <a:pPr algn="ctr"/>
            <a:r>
              <a:rPr lang="pt-BR" sz="4000" dirty="0"/>
              <a:t>de uma só vez</a:t>
            </a:r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D8C338-1B5B-1A4C-5C8B-9D743A68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788" y="967227"/>
            <a:ext cx="4606212" cy="58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E4550-6850-16D7-0EF7-1BD8D7AB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58A3AE4-1996-FE6C-AE5D-0AE91AB7C6D3}"/>
              </a:ext>
            </a:extLst>
          </p:cNvPr>
          <p:cNvSpPr txBox="1"/>
          <p:nvPr/>
        </p:nvSpPr>
        <p:spPr>
          <a:xfrm>
            <a:off x="727788" y="1622267"/>
            <a:ext cx="84815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Em 2023, nossa equipe participou</a:t>
            </a:r>
          </a:p>
          <a:p>
            <a:pPr algn="ctr"/>
            <a:r>
              <a:rPr lang="pt-BR" sz="4000" dirty="0"/>
              <a:t> de 21 feiras e eventos do trade e</a:t>
            </a:r>
          </a:p>
          <a:p>
            <a:pPr algn="ctr"/>
            <a:r>
              <a:rPr lang="pt-BR" sz="4000" dirty="0"/>
              <a:t>23 </a:t>
            </a:r>
            <a:r>
              <a:rPr lang="pt-BR" sz="4000" dirty="0" err="1"/>
              <a:t>road</a:t>
            </a:r>
            <a:r>
              <a:rPr lang="pt-BR" sz="4000" dirty="0"/>
              <a:t> shows</a:t>
            </a:r>
          </a:p>
          <a:p>
            <a:pPr algn="ctr"/>
            <a:r>
              <a:rPr lang="pt-BR" sz="4000" dirty="0"/>
              <a:t> nacional e internacional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99EC45-724D-D622-EEBF-3523B2DA9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251" y="3429000"/>
            <a:ext cx="3398815" cy="555546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328E6B-0E6F-EB87-6533-80A1C153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251" y="5235733"/>
            <a:ext cx="3398814" cy="41229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A10752-3017-7242-659F-D01B4F548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038" y="-172512"/>
            <a:ext cx="3150962" cy="36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9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07A26-CE8A-9BB2-EBEB-610294CDE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169CD78-F94D-C7E0-4BC7-1B6B70BF5217}"/>
              </a:ext>
            </a:extLst>
          </p:cNvPr>
          <p:cNvSpPr txBox="1"/>
          <p:nvPr/>
        </p:nvSpPr>
        <p:spPr>
          <a:xfrm>
            <a:off x="2331065" y="2348596"/>
            <a:ext cx="58705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Captou 50 novos eventos para os próximos 3 anos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AAC8B8-2946-0EF3-03BC-0DF60CFF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420" y="-128134"/>
            <a:ext cx="3346580" cy="44596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95E295-7124-8AE8-87E1-A2D4915F8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106" y="4331499"/>
            <a:ext cx="3346580" cy="47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7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DB87C-CAD0-B82F-1E5E-761173BE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2406BE4-D6B4-4111-347A-04F392F2EAFD}"/>
              </a:ext>
            </a:extLst>
          </p:cNvPr>
          <p:cNvSpPr txBox="1"/>
          <p:nvPr/>
        </p:nvSpPr>
        <p:spPr>
          <a:xfrm>
            <a:off x="1576872" y="2336110"/>
            <a:ext cx="68486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Elaborou  17  dossiês de candidaturas personalizados 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5E7DC25-2381-8C57-E1CA-FECA414B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1" y="-98737"/>
            <a:ext cx="4035212" cy="75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mo é que a Terra foi medida pela primeira vez? | BloguitoBloguito – O  blog do Varejão do Estudante">
            <a:extLst>
              <a:ext uri="{FF2B5EF4-FFF2-40B4-BE49-F238E27FC236}">
                <a16:creationId xmlns:a16="http://schemas.microsoft.com/office/drawing/2014/main" id="{81908E24-9A2D-089E-3EA0-903A01D9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5" y="1191577"/>
            <a:ext cx="8186638" cy="545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23EB5D1-86C3-3FCA-F854-F056090E75CD}"/>
              </a:ext>
            </a:extLst>
          </p:cNvPr>
          <p:cNvSpPr txBox="1"/>
          <p:nvPr/>
        </p:nvSpPr>
        <p:spPr>
          <a:xfrm>
            <a:off x="1233792" y="725667"/>
            <a:ext cx="10048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Nosso planeta tem 40.075 km de circunferência</a:t>
            </a:r>
          </a:p>
        </p:txBody>
      </p:sp>
    </p:spTree>
    <p:extLst>
      <p:ext uri="{BB962C8B-B14F-4D97-AF65-F5344CB8AC3E}">
        <p14:creationId xmlns:p14="http://schemas.microsoft.com/office/powerpoint/2010/main" val="1515368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FD7E-9564-869C-D831-AF327190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6EFBCF3-2E4A-20F7-98F0-98C7D9CE3205}"/>
              </a:ext>
            </a:extLst>
          </p:cNvPr>
          <p:cNvSpPr txBox="1"/>
          <p:nvPr/>
        </p:nvSpPr>
        <p:spPr>
          <a:xfrm>
            <a:off x="2116679" y="1928718"/>
            <a:ext cx="62064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Gerou 1.702 </a:t>
            </a:r>
          </a:p>
          <a:p>
            <a:pPr algn="ctr"/>
            <a:r>
              <a:rPr lang="pt-BR" sz="4000" dirty="0"/>
              <a:t>oportunidades de negócios (leads) </a:t>
            </a:r>
          </a:p>
          <a:p>
            <a:pPr algn="ctr"/>
            <a:r>
              <a:rPr lang="pt-BR" sz="4000" dirty="0"/>
              <a:t> para nossos associados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7610E1-82E5-BE4B-38FD-55EFF9C9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858" y="-150684"/>
            <a:ext cx="3358501" cy="75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1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B9302-07B5-3996-6971-83B3B1DCA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6816359-E122-711D-52E5-106B49767E7D}"/>
              </a:ext>
            </a:extLst>
          </p:cNvPr>
          <p:cNvSpPr txBox="1"/>
          <p:nvPr/>
        </p:nvSpPr>
        <p:spPr>
          <a:xfrm>
            <a:off x="856829" y="874455"/>
            <a:ext cx="108997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Esse trabalho constante, contínuo e consistente estimula o contato com São Paulo  e </a:t>
            </a:r>
          </a:p>
          <a:p>
            <a:pPr algn="ctr"/>
            <a:r>
              <a:rPr lang="pt-BR" sz="4000" dirty="0"/>
              <a:t>a vinda de visitantes para  nosso destino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CC137A-87DE-90E8-9B92-549158C44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99" y="3215821"/>
            <a:ext cx="4563464" cy="28392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361069-5A09-5919-8ACC-F022E592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05" y="3465448"/>
            <a:ext cx="4859596" cy="25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6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731AD9E-DF45-B06E-4663-FFE62974B492}"/>
              </a:ext>
            </a:extLst>
          </p:cNvPr>
          <p:cNvSpPr txBox="1"/>
          <p:nvPr/>
        </p:nvSpPr>
        <p:spPr>
          <a:xfrm>
            <a:off x="1454798" y="1081092"/>
            <a:ext cx="9630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15 milhões visitantes na cidade de São Paulo e 45 milhões no Estado de São Paulo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0726E0-5881-70D8-D18A-8E688B07F575}"/>
              </a:ext>
            </a:extLst>
          </p:cNvPr>
          <p:cNvSpPr txBox="1"/>
          <p:nvPr/>
        </p:nvSpPr>
        <p:spPr>
          <a:xfrm>
            <a:off x="998376" y="2792889"/>
            <a:ext cx="105435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O PIB do turismo paulista fechou 2023 com    		        crescimento de 7%,  somando </a:t>
            </a:r>
          </a:p>
          <a:p>
            <a:r>
              <a:rPr lang="pt-BR" sz="4000" dirty="0"/>
              <a:t>          R$ 289,9 bilhões,  9,3% do PIB Paulista</a:t>
            </a:r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Projeção 2024: R$ 304 bilhões  </a:t>
            </a:r>
          </a:p>
          <a:p>
            <a:pPr algn="ctr"/>
            <a:r>
              <a:rPr lang="pt-BR" sz="2400" dirty="0"/>
              <a:t>Fonte </a:t>
            </a:r>
            <a:r>
              <a:rPr lang="pt-BR" sz="2400" dirty="0" err="1"/>
              <a:t>Ciet</a:t>
            </a:r>
            <a:r>
              <a:rPr lang="pt-BR" sz="2400" dirty="0"/>
              <a:t>/</a:t>
            </a:r>
            <a:r>
              <a:rPr lang="pt-BR" sz="2400" dirty="0" err="1"/>
              <a:t>SeturSP</a:t>
            </a:r>
            <a:endParaRPr lang="pt-BR" sz="24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470592F-BA20-DE8B-4516-1D68088B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146" y="4998441"/>
            <a:ext cx="1024469" cy="10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72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706686-B312-4D29-AA14-34C6E1951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728863"/>
            <a:ext cx="9201345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15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949C6B-6D52-EEBC-AE53-3D8C7F6EF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80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D27B2-558A-4CD4-B1F4-F2A85D1D2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75850DF-FD45-D094-D749-07D3DD0C5B4F}"/>
              </a:ext>
            </a:extLst>
          </p:cNvPr>
          <p:cNvSpPr txBox="1"/>
          <p:nvPr/>
        </p:nvSpPr>
        <p:spPr>
          <a:xfrm>
            <a:off x="1202063" y="1986162"/>
            <a:ext cx="104425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Entendemos o consumo de um</a:t>
            </a:r>
          </a:p>
          <a:p>
            <a:pPr algn="ctr"/>
            <a:r>
              <a:rPr lang="pt-BR" sz="4000" dirty="0"/>
              <a:t> visitante como um </a:t>
            </a:r>
          </a:p>
          <a:p>
            <a:pPr algn="ctr"/>
            <a:r>
              <a:rPr lang="pt-BR" sz="4000" dirty="0"/>
              <a:t>investimento econômico no destino</a:t>
            </a:r>
          </a:p>
          <a:p>
            <a:pPr algn="ctr"/>
            <a:r>
              <a:rPr lang="pt-BR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135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9E08C-8B2D-381E-4A07-64617B7D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187F58-4115-1FD3-F78A-637746CB346D}"/>
              </a:ext>
            </a:extLst>
          </p:cNvPr>
          <p:cNvSpPr txBox="1"/>
          <p:nvPr/>
        </p:nvSpPr>
        <p:spPr>
          <a:xfrm>
            <a:off x="1112660" y="1938048"/>
            <a:ext cx="9966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O que torna a cidade melhor para seus habitantes e para os próprios visitantes</a:t>
            </a:r>
          </a:p>
        </p:txBody>
      </p:sp>
    </p:spTree>
    <p:extLst>
      <p:ext uri="{BB962C8B-B14F-4D97-AF65-F5344CB8AC3E}">
        <p14:creationId xmlns:p14="http://schemas.microsoft.com/office/powerpoint/2010/main" val="3632978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A1BAF-F4E6-27EF-CAC0-868C1524E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ED1C16B-D209-CA2D-D452-CCFCF7C10825}"/>
              </a:ext>
            </a:extLst>
          </p:cNvPr>
          <p:cNvSpPr txBox="1"/>
          <p:nvPr/>
        </p:nvSpPr>
        <p:spPr>
          <a:xfrm>
            <a:off x="354564" y="2266080"/>
            <a:ext cx="121080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Todos se beneficiam do trabalho</a:t>
            </a:r>
          </a:p>
          <a:p>
            <a:pPr algn="ctr"/>
            <a:r>
              <a:rPr lang="pt-BR" sz="4000" dirty="0"/>
              <a:t> das entidades de destino</a:t>
            </a:r>
          </a:p>
        </p:txBody>
      </p:sp>
    </p:spTree>
    <p:extLst>
      <p:ext uri="{BB962C8B-B14F-4D97-AF65-F5344CB8AC3E}">
        <p14:creationId xmlns:p14="http://schemas.microsoft.com/office/powerpoint/2010/main" val="3232625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615F5-209C-02BC-F2F2-9EAA221B8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AC65F32-41C1-3F84-FCAB-4416794C2205}"/>
              </a:ext>
            </a:extLst>
          </p:cNvPr>
          <p:cNvSpPr txBox="1"/>
          <p:nvPr/>
        </p:nvSpPr>
        <p:spPr>
          <a:xfrm>
            <a:off x="590938" y="2043605"/>
            <a:ext cx="110101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 esse trabalho de bastidores, </a:t>
            </a:r>
          </a:p>
          <a:p>
            <a:pPr algn="ctr"/>
            <a:r>
              <a:rPr lang="pt-BR" sz="4000" dirty="0"/>
              <a:t>apesar de ser discreto,</a:t>
            </a:r>
          </a:p>
          <a:p>
            <a:pPr algn="ctr"/>
            <a:r>
              <a:rPr lang="pt-BR" sz="4000" dirty="0"/>
              <a:t> não pode ser invisível</a:t>
            </a:r>
          </a:p>
          <a:p>
            <a:pPr algn="ctr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70183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CE062-CC21-6256-84E0-77EC008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517064A-4B2C-9857-93FE-E8AEBB85670E}"/>
              </a:ext>
            </a:extLst>
          </p:cNvPr>
          <p:cNvSpPr txBox="1"/>
          <p:nvPr/>
        </p:nvSpPr>
        <p:spPr>
          <a:xfrm>
            <a:off x="1099426" y="1091881"/>
            <a:ext cx="101532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Por isso, minha mensagem </a:t>
            </a:r>
          </a:p>
          <a:p>
            <a:pPr algn="ctr"/>
            <a:r>
              <a:rPr lang="pt-BR" sz="4000" dirty="0"/>
              <a:t>aqui hoje é trazer visibilidade</a:t>
            </a:r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A IMPORTÂNCIA DO ASSOCIATIVISMO </a:t>
            </a:r>
          </a:p>
          <a:p>
            <a:pPr algn="ctr"/>
            <a:r>
              <a:rPr lang="pt-BR" sz="4000" dirty="0"/>
              <a:t>NO DESENVOLVIMENTO </a:t>
            </a:r>
          </a:p>
          <a:p>
            <a:pPr algn="ctr"/>
            <a:r>
              <a:rPr lang="pt-BR" sz="4000" dirty="0"/>
              <a:t>DE UM DESTINO </a:t>
            </a:r>
          </a:p>
          <a:p>
            <a:pPr algn="ctr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05680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291D2E7-BD19-620E-07F4-BBDC3ABD8EDE}"/>
              </a:ext>
            </a:extLst>
          </p:cNvPr>
          <p:cNvSpPr txBox="1"/>
          <p:nvPr/>
        </p:nvSpPr>
        <p:spPr>
          <a:xfrm>
            <a:off x="1392942" y="539055"/>
            <a:ext cx="96984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Em 2023 o Convention &amp; Visitors Bureau deu 12 voltas ao mundo para promover São Paulo</a:t>
            </a:r>
          </a:p>
        </p:txBody>
      </p:sp>
      <p:sp>
        <p:nvSpPr>
          <p:cNvPr id="8" name="Seta: Curva para a Direita 7">
            <a:extLst>
              <a:ext uri="{FF2B5EF4-FFF2-40B4-BE49-F238E27FC236}">
                <a16:creationId xmlns:a16="http://schemas.microsoft.com/office/drawing/2014/main" id="{A6F74078-166C-70B6-26BB-4951161B9E1F}"/>
              </a:ext>
            </a:extLst>
          </p:cNvPr>
          <p:cNvSpPr/>
          <p:nvPr/>
        </p:nvSpPr>
        <p:spPr>
          <a:xfrm>
            <a:off x="541176" y="1735494"/>
            <a:ext cx="11383346" cy="5010541"/>
          </a:xfrm>
          <a:prstGeom prst="curved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pic>
        <p:nvPicPr>
          <p:cNvPr id="9" name="Imagem 8" descr="Mapa&#10;&#10;Descrição gerada automaticamente">
            <a:extLst>
              <a:ext uri="{FF2B5EF4-FFF2-40B4-BE49-F238E27FC236}">
                <a16:creationId xmlns:a16="http://schemas.microsoft.com/office/drawing/2014/main" id="{A17FD4E0-85AF-73CA-8D07-E321ADB9B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8" y="1815909"/>
            <a:ext cx="6924772" cy="450303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C5C1D74-3B92-4F6B-178F-D99AD187713F}"/>
              </a:ext>
            </a:extLst>
          </p:cNvPr>
          <p:cNvCxnSpPr/>
          <p:nvPr/>
        </p:nvCxnSpPr>
        <p:spPr>
          <a:xfrm>
            <a:off x="2699658" y="4152122"/>
            <a:ext cx="6924772" cy="615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F4268BF-5AF2-B8E5-3853-338289BF5FAC}"/>
              </a:ext>
            </a:extLst>
          </p:cNvPr>
          <p:cNvCxnSpPr/>
          <p:nvPr/>
        </p:nvCxnSpPr>
        <p:spPr>
          <a:xfrm>
            <a:off x="2699658" y="5441802"/>
            <a:ext cx="6924772" cy="615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C059179-D5CA-A919-36FE-D5EDB1D53852}"/>
              </a:ext>
            </a:extLst>
          </p:cNvPr>
          <p:cNvCxnSpPr/>
          <p:nvPr/>
        </p:nvCxnSpPr>
        <p:spPr>
          <a:xfrm>
            <a:off x="2699658" y="1815909"/>
            <a:ext cx="6924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492317D-1612-CAF0-7734-F09AB657D8C9}"/>
              </a:ext>
            </a:extLst>
          </p:cNvPr>
          <p:cNvCxnSpPr/>
          <p:nvPr/>
        </p:nvCxnSpPr>
        <p:spPr>
          <a:xfrm>
            <a:off x="2699658" y="6327825"/>
            <a:ext cx="6924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73958F9-C884-D3AB-69D8-38856CA1141A}"/>
              </a:ext>
            </a:extLst>
          </p:cNvPr>
          <p:cNvSpPr/>
          <p:nvPr/>
        </p:nvSpPr>
        <p:spPr>
          <a:xfrm>
            <a:off x="9545216" y="4767943"/>
            <a:ext cx="79214" cy="128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945D09B-120A-8D2D-3E93-34139247F146}"/>
              </a:ext>
            </a:extLst>
          </p:cNvPr>
          <p:cNvSpPr/>
          <p:nvPr/>
        </p:nvSpPr>
        <p:spPr>
          <a:xfrm>
            <a:off x="2660051" y="4225769"/>
            <a:ext cx="79214" cy="128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79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AAD3-2D30-3C02-D083-6EEB9FB03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4F2D93E-9891-708E-8CC5-A1A8443F8CFB}"/>
              </a:ext>
            </a:extLst>
          </p:cNvPr>
          <p:cNvSpPr txBox="1"/>
          <p:nvPr/>
        </p:nvSpPr>
        <p:spPr>
          <a:xfrm>
            <a:off x="846307" y="1384972"/>
            <a:ext cx="108074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As entidades de destino </a:t>
            </a:r>
          </a:p>
          <a:p>
            <a:pPr algn="ctr"/>
            <a:r>
              <a:rPr lang="pt-BR" sz="4000" dirty="0"/>
              <a:t>e as associações setoriais e sindicais </a:t>
            </a:r>
          </a:p>
          <a:p>
            <a:pPr algn="ctr"/>
            <a:r>
              <a:rPr lang="pt-BR" sz="4000" dirty="0"/>
              <a:t>da indústria de turismo, eventos e viagens </a:t>
            </a:r>
          </a:p>
          <a:p>
            <a:pPr algn="ctr"/>
            <a:r>
              <a:rPr lang="pt-BR" sz="4000" dirty="0"/>
              <a:t>também trabalham em conjunto </a:t>
            </a:r>
          </a:p>
          <a:p>
            <a:pPr algn="ctr"/>
            <a:r>
              <a:rPr lang="pt-BR" sz="4000" dirty="0"/>
              <a:t>defendendo os interesses do setor</a:t>
            </a:r>
          </a:p>
          <a:p>
            <a:pPr algn="ctr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734559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3C056-A784-4D2A-364C-95D88151B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D2EF364-442B-2207-279C-780FA23FF7E3}"/>
              </a:ext>
            </a:extLst>
          </p:cNvPr>
          <p:cNvSpPr txBox="1"/>
          <p:nvPr/>
        </p:nvSpPr>
        <p:spPr>
          <a:xfrm>
            <a:off x="742313" y="1941608"/>
            <a:ext cx="113132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Esse trabalho das associações </a:t>
            </a:r>
          </a:p>
          <a:p>
            <a:pPr algn="ctr"/>
            <a:r>
              <a:rPr lang="pt-BR" sz="4000" dirty="0"/>
              <a:t>pelo bem comum da nossa indústria </a:t>
            </a:r>
          </a:p>
          <a:p>
            <a:pPr algn="ctr"/>
            <a:r>
              <a:rPr lang="pt-BR" sz="4000" dirty="0"/>
              <a:t>precisa ser reconhecido e valorizado</a:t>
            </a:r>
          </a:p>
          <a:p>
            <a:pPr algn="ctr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57247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8401-B2E1-0D39-2B5A-EC1DC60D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EF8F823-94A5-6E57-DAD3-41AA292FD392}"/>
              </a:ext>
            </a:extLst>
          </p:cNvPr>
          <p:cNvSpPr txBox="1"/>
          <p:nvPr/>
        </p:nvSpPr>
        <p:spPr>
          <a:xfrm>
            <a:off x="761338" y="2105561"/>
            <a:ext cx="113035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Durante a pandemia, foi graças </a:t>
            </a:r>
          </a:p>
          <a:p>
            <a:pPr algn="ctr"/>
            <a:r>
              <a:rPr lang="pt-BR" sz="4000" dirty="0"/>
              <a:t>a força do associativismo </a:t>
            </a:r>
          </a:p>
          <a:p>
            <a:pPr algn="ctr"/>
            <a:r>
              <a:rPr lang="pt-BR" sz="4000" dirty="0"/>
              <a:t>que conseguimos articular o PERSE</a:t>
            </a:r>
          </a:p>
        </p:txBody>
      </p:sp>
    </p:spTree>
    <p:extLst>
      <p:ext uri="{BB962C8B-B14F-4D97-AF65-F5344CB8AC3E}">
        <p14:creationId xmlns:p14="http://schemas.microsoft.com/office/powerpoint/2010/main" val="3262506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2D2C-6BB5-A11E-84F3-F9D52346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729FB1D-4F5E-DDAE-E642-6CD7B4F88A47}"/>
              </a:ext>
            </a:extLst>
          </p:cNvPr>
          <p:cNvSpPr txBox="1"/>
          <p:nvPr/>
        </p:nvSpPr>
        <p:spPr>
          <a:xfrm>
            <a:off x="1018427" y="1615121"/>
            <a:ext cx="104475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Recentemente, foi o </a:t>
            </a:r>
            <a:r>
              <a:rPr lang="pt-BR" sz="4000" dirty="0" err="1"/>
              <a:t>advocacy</a:t>
            </a:r>
            <a:r>
              <a:rPr lang="pt-BR" sz="4000" dirty="0"/>
              <a:t> conjunto </a:t>
            </a:r>
          </a:p>
          <a:p>
            <a:pPr algn="ctr"/>
            <a:r>
              <a:rPr lang="pt-BR" sz="4000" dirty="0"/>
              <a:t>das associações que lutou </a:t>
            </a:r>
          </a:p>
          <a:p>
            <a:pPr algn="ctr"/>
            <a:r>
              <a:rPr lang="pt-BR" sz="4000" dirty="0"/>
              <a:t>em nome do setor na 1ª fase da reforma tributária e agora todos os </a:t>
            </a:r>
          </a:p>
          <a:p>
            <a:pPr algn="ctr"/>
            <a:r>
              <a:rPr lang="pt-BR" sz="4000" dirty="0"/>
              <a:t>esforços para o debate no Senado Federal. </a:t>
            </a:r>
          </a:p>
        </p:txBody>
      </p:sp>
    </p:spTree>
    <p:extLst>
      <p:ext uri="{BB962C8B-B14F-4D97-AF65-F5344CB8AC3E}">
        <p14:creationId xmlns:p14="http://schemas.microsoft.com/office/powerpoint/2010/main" val="1392357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9EDA7-13C2-7E0B-E67B-6A9EB798B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E209253-B83B-9DF0-F642-D47F83136EF9}"/>
              </a:ext>
            </a:extLst>
          </p:cNvPr>
          <p:cNvSpPr txBox="1"/>
          <p:nvPr/>
        </p:nvSpPr>
        <p:spPr>
          <a:xfrm>
            <a:off x="961053" y="987388"/>
            <a:ext cx="105836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Seguimos  também com a união das associações para a continuidade do PERSE até 2027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E8BE99A-FB05-19A1-C027-BA8117D9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32" y="2310827"/>
            <a:ext cx="4488024" cy="420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091399-B0A0-6207-EFD9-02B25F8748B3}"/>
              </a:ext>
            </a:extLst>
          </p:cNvPr>
          <p:cNvSpPr txBox="1"/>
          <p:nvPr/>
        </p:nvSpPr>
        <p:spPr>
          <a:xfrm>
            <a:off x="2929813" y="6428793"/>
            <a:ext cx="890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agenciamento, meios de hospedagem, eventos, parques , aéreas, destinos ...</a:t>
            </a:r>
          </a:p>
        </p:txBody>
      </p:sp>
    </p:spTree>
    <p:extLst>
      <p:ext uri="{BB962C8B-B14F-4D97-AF65-F5344CB8AC3E}">
        <p14:creationId xmlns:p14="http://schemas.microsoft.com/office/powerpoint/2010/main" val="3034479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125CC4-0771-ADD5-9B44-E5EE06CD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48" y="773473"/>
            <a:ext cx="7783586" cy="55927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59B4B8-83C3-76F2-B507-E16DBE35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440" y="773472"/>
            <a:ext cx="4194560" cy="55927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E053453-6499-FBAB-3D2B-4A90DAA099BD}"/>
              </a:ext>
            </a:extLst>
          </p:cNvPr>
          <p:cNvSpPr txBox="1"/>
          <p:nvPr/>
        </p:nvSpPr>
        <p:spPr>
          <a:xfrm>
            <a:off x="10161035" y="307115"/>
            <a:ext cx="233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07 fevereiro 2024</a:t>
            </a:r>
          </a:p>
        </p:txBody>
      </p:sp>
    </p:spTree>
    <p:extLst>
      <p:ext uri="{BB962C8B-B14F-4D97-AF65-F5344CB8AC3E}">
        <p14:creationId xmlns:p14="http://schemas.microsoft.com/office/powerpoint/2010/main" val="1715723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C950C7-B039-5A6A-FD8C-A095220CF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40" y="694235"/>
            <a:ext cx="8543737" cy="5469529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FBFAA671-88BC-E76E-79EA-D1933DCEAA1D}"/>
              </a:ext>
            </a:extLst>
          </p:cNvPr>
          <p:cNvSpPr/>
          <p:nvPr/>
        </p:nvSpPr>
        <p:spPr>
          <a:xfrm>
            <a:off x="158621" y="5458408"/>
            <a:ext cx="3088433" cy="27991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21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CB6E9-37C9-52B2-E0AB-4A11875E9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7AFF99-86F0-9BE9-777F-F9C6924474D4}"/>
              </a:ext>
            </a:extLst>
          </p:cNvPr>
          <p:cNvSpPr txBox="1"/>
          <p:nvPr/>
        </p:nvSpPr>
        <p:spPr>
          <a:xfrm>
            <a:off x="667966" y="2363882"/>
            <a:ext cx="108560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Essas ações das entidades também </a:t>
            </a:r>
          </a:p>
          <a:p>
            <a:pPr algn="ctr"/>
            <a:r>
              <a:rPr lang="pt-BR" sz="4000" dirty="0"/>
              <a:t>não podem ficar invisíveis</a:t>
            </a:r>
          </a:p>
        </p:txBody>
      </p:sp>
    </p:spTree>
    <p:extLst>
      <p:ext uri="{BB962C8B-B14F-4D97-AF65-F5344CB8AC3E}">
        <p14:creationId xmlns:p14="http://schemas.microsoft.com/office/powerpoint/2010/main" val="3841857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E494-E62A-96DB-0232-805243B1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241F91B-CD38-8CF3-7675-2D8C0632200F}"/>
              </a:ext>
            </a:extLst>
          </p:cNvPr>
          <p:cNvSpPr txBox="1"/>
          <p:nvPr/>
        </p:nvSpPr>
        <p:spPr>
          <a:xfrm>
            <a:off x="1148260" y="1918792"/>
            <a:ext cx="1014594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Todos se beneficiam dos esforços  </a:t>
            </a:r>
          </a:p>
          <a:p>
            <a:pPr algn="ctr"/>
            <a:r>
              <a:rPr lang="pt-BR" sz="4000" dirty="0"/>
              <a:t>das associações que atuam pelos interesses </a:t>
            </a:r>
          </a:p>
          <a:p>
            <a:pPr algn="ctr"/>
            <a:r>
              <a:rPr lang="pt-BR" sz="4000"/>
              <a:t>dos </a:t>
            </a:r>
            <a:r>
              <a:rPr lang="pt-BR" sz="4000" dirty="0"/>
              <a:t>seus associados </a:t>
            </a:r>
          </a:p>
          <a:p>
            <a:pPr algn="ctr"/>
            <a:r>
              <a:rPr lang="pt-BR" sz="4000" dirty="0"/>
              <a:t>e quando a pauta é convergente, </a:t>
            </a:r>
          </a:p>
          <a:p>
            <a:pPr algn="ctr"/>
            <a:r>
              <a:rPr lang="pt-BR" sz="4000" dirty="0"/>
              <a:t>atuam em conjunto.</a:t>
            </a:r>
          </a:p>
        </p:txBody>
      </p:sp>
    </p:spTree>
    <p:extLst>
      <p:ext uri="{BB962C8B-B14F-4D97-AF65-F5344CB8AC3E}">
        <p14:creationId xmlns:p14="http://schemas.microsoft.com/office/powerpoint/2010/main" val="922314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767A4-2AF4-55B0-8E32-4F49172B2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9F20F53-5986-41E3-4B71-A16E8BEA304C}"/>
              </a:ext>
            </a:extLst>
          </p:cNvPr>
          <p:cNvSpPr txBox="1"/>
          <p:nvPr/>
        </p:nvSpPr>
        <p:spPr>
          <a:xfrm>
            <a:off x="1168510" y="1424693"/>
            <a:ext cx="101848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Mas todo esse trabalho requer</a:t>
            </a:r>
          </a:p>
          <a:p>
            <a:pPr algn="ctr"/>
            <a:r>
              <a:rPr lang="pt-BR" sz="4000" dirty="0"/>
              <a:t> equipes profissionais, </a:t>
            </a:r>
          </a:p>
          <a:p>
            <a:pPr algn="ctr"/>
            <a:r>
              <a:rPr lang="pt-BR" sz="4000" dirty="0"/>
              <a:t>estrutura física </a:t>
            </a:r>
          </a:p>
          <a:p>
            <a:pPr algn="ctr"/>
            <a:r>
              <a:rPr lang="pt-BR" sz="4000" dirty="0"/>
              <a:t>e recursos para despesas </a:t>
            </a:r>
          </a:p>
          <a:p>
            <a:pPr algn="ctr"/>
            <a:r>
              <a:rPr lang="pt-BR" sz="4000" dirty="0"/>
              <a:t>e investimentos...</a:t>
            </a:r>
          </a:p>
        </p:txBody>
      </p:sp>
    </p:spTree>
    <p:extLst>
      <p:ext uri="{BB962C8B-B14F-4D97-AF65-F5344CB8AC3E}">
        <p14:creationId xmlns:p14="http://schemas.microsoft.com/office/powerpoint/2010/main" val="187411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A542C-D256-4F75-3775-3DCFAE95E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8298BBE-EC83-DC7A-16A6-C945A5A92280}"/>
              </a:ext>
            </a:extLst>
          </p:cNvPr>
          <p:cNvSpPr txBox="1"/>
          <p:nvPr/>
        </p:nvSpPr>
        <p:spPr>
          <a:xfrm>
            <a:off x="709127" y="1751307"/>
            <a:ext cx="779106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Inclusive, como parte da nossa política de ESG, </a:t>
            </a:r>
          </a:p>
          <a:p>
            <a:pPr algn="ctr"/>
            <a:r>
              <a:rPr lang="pt-BR" sz="4000" dirty="0"/>
              <a:t>compensamos as emissões geradas pelas viagens com créditos de neutralização de carbono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3126AA-5240-C79E-2D65-AA1AB163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196" y="1062785"/>
            <a:ext cx="3231160" cy="4732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6562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D21C34-9F43-99DF-AD30-3F7171C8026D}"/>
              </a:ext>
            </a:extLst>
          </p:cNvPr>
          <p:cNvSpPr txBox="1"/>
          <p:nvPr/>
        </p:nvSpPr>
        <p:spPr>
          <a:xfrm>
            <a:off x="858416" y="1287624"/>
            <a:ext cx="1380931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Eventos </a:t>
            </a:r>
          </a:p>
          <a:p>
            <a:endParaRPr lang="pt-BR" dirty="0"/>
          </a:p>
          <a:p>
            <a:r>
              <a:rPr lang="pt-BR" dirty="0"/>
              <a:t>ABEOC</a:t>
            </a:r>
          </a:p>
          <a:p>
            <a:r>
              <a:rPr lang="pt-BR" dirty="0"/>
              <a:t>ABRAPE </a:t>
            </a:r>
          </a:p>
          <a:p>
            <a:r>
              <a:rPr lang="pt-BR" dirty="0"/>
              <a:t>UBRAFE</a:t>
            </a:r>
          </a:p>
          <a:p>
            <a:r>
              <a:rPr lang="pt-BR" dirty="0"/>
              <a:t>APRESENTA</a:t>
            </a:r>
          </a:p>
          <a:p>
            <a:r>
              <a:rPr lang="pt-BR" dirty="0"/>
              <a:t>ABRACE</a:t>
            </a:r>
          </a:p>
          <a:p>
            <a:r>
              <a:rPr lang="pt-BR" dirty="0"/>
              <a:t>ABRAFESTA</a:t>
            </a:r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A926DD-C8D7-43E6-F00E-FADF0B61CCA6}"/>
              </a:ext>
            </a:extLst>
          </p:cNvPr>
          <p:cNvSpPr txBox="1"/>
          <p:nvPr/>
        </p:nvSpPr>
        <p:spPr>
          <a:xfrm>
            <a:off x="2419738" y="1287623"/>
            <a:ext cx="1380931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Hotelaria </a:t>
            </a:r>
          </a:p>
          <a:p>
            <a:endParaRPr lang="pt-BR" dirty="0"/>
          </a:p>
          <a:p>
            <a:r>
              <a:rPr lang="pt-BR" dirty="0"/>
              <a:t>ABIH</a:t>
            </a:r>
          </a:p>
          <a:p>
            <a:r>
              <a:rPr lang="pt-BR" dirty="0"/>
              <a:t>FOHB</a:t>
            </a:r>
          </a:p>
          <a:p>
            <a:r>
              <a:rPr lang="pt-BR" dirty="0"/>
              <a:t>RESORT BR</a:t>
            </a:r>
          </a:p>
          <a:p>
            <a:r>
              <a:rPr lang="pt-BR" dirty="0"/>
              <a:t>FBHA </a:t>
            </a:r>
          </a:p>
          <a:p>
            <a:r>
              <a:rPr lang="pt-BR" dirty="0"/>
              <a:t>ABMOTEIS</a:t>
            </a:r>
          </a:p>
          <a:p>
            <a:r>
              <a:rPr lang="pt-BR" dirty="0"/>
              <a:t>AHOTELS</a:t>
            </a:r>
          </a:p>
          <a:p>
            <a:r>
              <a:rPr lang="pt-BR" dirty="0"/>
              <a:t>BLTA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3078FD-EC68-FBF6-8599-D651BCADB37F}"/>
              </a:ext>
            </a:extLst>
          </p:cNvPr>
          <p:cNvSpPr txBox="1"/>
          <p:nvPr/>
        </p:nvSpPr>
        <p:spPr>
          <a:xfrm>
            <a:off x="3981060" y="1287623"/>
            <a:ext cx="1380931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Parques </a:t>
            </a:r>
          </a:p>
          <a:p>
            <a:endParaRPr lang="pt-BR" dirty="0"/>
          </a:p>
          <a:p>
            <a:r>
              <a:rPr lang="pt-BR" dirty="0"/>
              <a:t>SINDEPAT</a:t>
            </a:r>
          </a:p>
          <a:p>
            <a:r>
              <a:rPr lang="pt-BR" dirty="0"/>
              <a:t>ADIBRA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358CCA-0454-F1B3-BDB1-E2F0FF36E2A3}"/>
              </a:ext>
            </a:extLst>
          </p:cNvPr>
          <p:cNvSpPr txBox="1"/>
          <p:nvPr/>
        </p:nvSpPr>
        <p:spPr>
          <a:xfrm>
            <a:off x="5567261" y="1287623"/>
            <a:ext cx="162664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Agenciamento </a:t>
            </a:r>
          </a:p>
          <a:p>
            <a:endParaRPr lang="pt-BR" dirty="0"/>
          </a:p>
          <a:p>
            <a:r>
              <a:rPr lang="pt-BR" dirty="0"/>
              <a:t>ABAV</a:t>
            </a:r>
          </a:p>
          <a:p>
            <a:r>
              <a:rPr lang="pt-BR" dirty="0"/>
              <a:t>BRAZTOA</a:t>
            </a:r>
          </a:p>
          <a:p>
            <a:r>
              <a:rPr lang="pt-BR" dirty="0"/>
              <a:t>CLIA </a:t>
            </a:r>
          </a:p>
          <a:p>
            <a:r>
              <a:rPr lang="pt-BR" dirty="0"/>
              <a:t>ABRACORP</a:t>
            </a:r>
          </a:p>
          <a:p>
            <a:r>
              <a:rPr lang="pt-BR" dirty="0"/>
              <a:t>RECEPT BR 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81CF9D-2B4A-CC31-19C3-C94826052850}"/>
              </a:ext>
            </a:extLst>
          </p:cNvPr>
          <p:cNvSpPr txBox="1"/>
          <p:nvPr/>
        </p:nvSpPr>
        <p:spPr>
          <a:xfrm>
            <a:off x="7396061" y="1287623"/>
            <a:ext cx="156443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Destinos </a:t>
            </a:r>
          </a:p>
          <a:p>
            <a:endParaRPr lang="pt-BR" dirty="0"/>
          </a:p>
          <a:p>
            <a:r>
              <a:rPr lang="pt-BR" dirty="0"/>
              <a:t>UNEDESTINOS</a:t>
            </a:r>
          </a:p>
          <a:p>
            <a:r>
              <a:rPr lang="pt-BR" dirty="0"/>
              <a:t>BRASIL CVB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66F4FF-1FBD-89CB-1809-096369F8E7FD}"/>
              </a:ext>
            </a:extLst>
          </p:cNvPr>
          <p:cNvSpPr txBox="1"/>
          <p:nvPr/>
        </p:nvSpPr>
        <p:spPr>
          <a:xfrm>
            <a:off x="9168873" y="1287623"/>
            <a:ext cx="1380931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Aéreas</a:t>
            </a:r>
          </a:p>
          <a:p>
            <a:endParaRPr lang="pt-BR" dirty="0"/>
          </a:p>
          <a:p>
            <a:r>
              <a:rPr lang="pt-BR" dirty="0"/>
              <a:t>ABEAR</a:t>
            </a:r>
          </a:p>
          <a:p>
            <a:r>
              <a:rPr lang="pt-BR" dirty="0"/>
              <a:t>ABAG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259DB5-0E6A-B6C7-B851-3452BB6D7189}"/>
              </a:ext>
            </a:extLst>
          </p:cNvPr>
          <p:cNvSpPr txBox="1"/>
          <p:nvPr/>
        </p:nvSpPr>
        <p:spPr>
          <a:xfrm>
            <a:off x="858416" y="4105468"/>
            <a:ext cx="969138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CONSELHO NACIONAL DE TURISMO </a:t>
            </a:r>
          </a:p>
          <a:p>
            <a:r>
              <a:rPr lang="pt-BR" dirty="0"/>
              <a:t>ACADEMIA BRASILEIRA DE EVENTOS E TURISMO </a:t>
            </a:r>
          </a:p>
          <a:p>
            <a:r>
              <a:rPr lang="pt-BR" dirty="0"/>
              <a:t>CAMARA BRASILEIRA DE EVENTOS </a:t>
            </a:r>
          </a:p>
          <a:p>
            <a:r>
              <a:rPr lang="pt-BR" dirty="0"/>
              <a:t>SKAL CLUBE</a:t>
            </a:r>
          </a:p>
        </p:txBody>
      </p:sp>
    </p:spTree>
    <p:extLst>
      <p:ext uri="{BB962C8B-B14F-4D97-AF65-F5344CB8AC3E}">
        <p14:creationId xmlns:p14="http://schemas.microsoft.com/office/powerpoint/2010/main" val="1360994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3A33C-4444-D53D-1FB3-99A5D7870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926EF62-9F2C-BF7C-E49F-FCE1C7C0EA7B}"/>
              </a:ext>
            </a:extLst>
          </p:cNvPr>
          <p:cNvSpPr txBox="1"/>
          <p:nvPr/>
        </p:nvSpPr>
        <p:spPr>
          <a:xfrm>
            <a:off x="652944" y="1455835"/>
            <a:ext cx="110798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/>
              <a:t>Em resumo:</a:t>
            </a:r>
          </a:p>
          <a:p>
            <a:pPr algn="ctr"/>
            <a:endParaRPr lang="pt-BR" sz="6000" dirty="0"/>
          </a:p>
          <a:p>
            <a:pPr algn="ctr"/>
            <a:r>
              <a:rPr lang="pt-BR" sz="6000" dirty="0"/>
              <a:t>sem verba não tem verbo</a:t>
            </a:r>
          </a:p>
        </p:txBody>
      </p:sp>
    </p:spTree>
    <p:extLst>
      <p:ext uri="{BB962C8B-B14F-4D97-AF65-F5344CB8AC3E}">
        <p14:creationId xmlns:p14="http://schemas.microsoft.com/office/powerpoint/2010/main" val="3543162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31EBCC2-CB6C-886B-B4C9-4F18FF429B5A}"/>
              </a:ext>
            </a:extLst>
          </p:cNvPr>
          <p:cNvSpPr txBox="1"/>
          <p:nvPr/>
        </p:nvSpPr>
        <p:spPr>
          <a:xfrm>
            <a:off x="7343192" y="1763198"/>
            <a:ext cx="2211354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20F0502020204030204" pitchFamily="2" charset="0"/>
            </a:endParaRPr>
          </a:p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Mensalidades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ECB40F-B36C-CD0C-25F2-94A82261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495" y="1826663"/>
            <a:ext cx="2427505" cy="227372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60C9581-27B9-0A6C-5E1D-815DFEC3409F}"/>
              </a:ext>
            </a:extLst>
          </p:cNvPr>
          <p:cNvSpPr txBox="1"/>
          <p:nvPr/>
        </p:nvSpPr>
        <p:spPr>
          <a:xfrm>
            <a:off x="1211425" y="860634"/>
            <a:ext cx="101719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/>
              <a:t>Contribuição </a:t>
            </a:r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pPr algn="ctr"/>
            <a:r>
              <a:rPr lang="pt-BR" sz="4000" dirty="0"/>
              <a:t>que transforma e impacta vidas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AE09F7C-19A9-4FFC-DAE5-6D779F1FC212}"/>
              </a:ext>
            </a:extLst>
          </p:cNvPr>
          <p:cNvSpPr txBox="1"/>
          <p:nvPr/>
        </p:nvSpPr>
        <p:spPr>
          <a:xfrm>
            <a:off x="7343192" y="3061237"/>
            <a:ext cx="2211354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20F0502020204030204" pitchFamily="2" charset="0"/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Patrocínios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20F05020202040302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0458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491E-A918-3FBE-0487-F9057963A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F774632-CCEC-2D3A-BC9B-FDE1A6825F68}"/>
              </a:ext>
            </a:extLst>
          </p:cNvPr>
          <p:cNvSpPr txBox="1"/>
          <p:nvPr/>
        </p:nvSpPr>
        <p:spPr>
          <a:xfrm>
            <a:off x="2437638" y="2240796"/>
            <a:ext cx="7316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Sendo direto, sincero e objetivo:</a:t>
            </a:r>
          </a:p>
        </p:txBody>
      </p:sp>
    </p:spTree>
    <p:extLst>
      <p:ext uri="{BB962C8B-B14F-4D97-AF65-F5344CB8AC3E}">
        <p14:creationId xmlns:p14="http://schemas.microsoft.com/office/powerpoint/2010/main" val="3986454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101D0-B5F8-26FD-6204-7CC8A3FBA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496A52-7940-E1C5-1DF3-9C466EF060E1}"/>
              </a:ext>
            </a:extLst>
          </p:cNvPr>
          <p:cNvSpPr txBox="1"/>
          <p:nvPr/>
        </p:nvSpPr>
        <p:spPr>
          <a:xfrm>
            <a:off x="1154349" y="2002924"/>
            <a:ext cx="9883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As associações precisam ser mantidas </a:t>
            </a:r>
          </a:p>
          <a:p>
            <a:pPr algn="ctr"/>
            <a:r>
              <a:rPr lang="pt-BR" sz="4000" dirty="0"/>
              <a:t>por aqueles </a:t>
            </a:r>
          </a:p>
          <a:p>
            <a:pPr algn="ctr"/>
            <a:r>
              <a:rPr lang="pt-BR" sz="4000" dirty="0"/>
              <a:t>pelos quais elas trabalham </a:t>
            </a:r>
          </a:p>
        </p:txBody>
      </p:sp>
    </p:spTree>
    <p:extLst>
      <p:ext uri="{BB962C8B-B14F-4D97-AF65-F5344CB8AC3E}">
        <p14:creationId xmlns:p14="http://schemas.microsoft.com/office/powerpoint/2010/main" val="239328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51256-32A3-7264-0041-1F49BF54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320275B-BB4A-9109-D422-BDE8EE81E3CF}"/>
              </a:ext>
            </a:extLst>
          </p:cNvPr>
          <p:cNvSpPr txBox="1"/>
          <p:nvPr/>
        </p:nvSpPr>
        <p:spPr>
          <a:xfrm>
            <a:off x="3046476" y="1859340"/>
            <a:ext cx="6099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/>
              <a:t>Elas precisam de todos </a:t>
            </a:r>
          </a:p>
          <a:p>
            <a:pPr algn="ctr"/>
            <a:r>
              <a:rPr lang="pt-BR" sz="4800" dirty="0"/>
              <a:t>e todos precisam delas</a:t>
            </a:r>
          </a:p>
        </p:txBody>
      </p:sp>
    </p:spTree>
    <p:extLst>
      <p:ext uri="{BB962C8B-B14F-4D97-AF65-F5344CB8AC3E}">
        <p14:creationId xmlns:p14="http://schemas.microsoft.com/office/powerpoint/2010/main" val="69842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11888-94D3-40A3-EF0B-D2816AC3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881E64A-F563-0B49-DE98-56D79A2384D8}"/>
              </a:ext>
            </a:extLst>
          </p:cNvPr>
          <p:cNvSpPr txBox="1"/>
          <p:nvPr/>
        </p:nvSpPr>
        <p:spPr>
          <a:xfrm>
            <a:off x="2328915" y="1042906"/>
            <a:ext cx="8195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Como diria a escritora Helen Keller</a:t>
            </a:r>
          </a:p>
        </p:txBody>
      </p:sp>
      <p:pic>
        <p:nvPicPr>
          <p:cNvPr id="5122" name="Picture 2" descr="Quem foi Helen Keller, ativista por direitos de pessoas com deficiência -  Revista Galileu | Sociedade">
            <a:extLst>
              <a:ext uri="{FF2B5EF4-FFF2-40B4-BE49-F238E27FC236}">
                <a16:creationId xmlns:a16="http://schemas.microsoft.com/office/drawing/2014/main" id="{69D0A44E-E646-1D5D-7710-6DA63166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81" y="2614127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F565107-5CC0-F92F-6A9E-A1C23545F1C5}"/>
              </a:ext>
            </a:extLst>
          </p:cNvPr>
          <p:cNvSpPr txBox="1"/>
          <p:nvPr/>
        </p:nvSpPr>
        <p:spPr>
          <a:xfrm>
            <a:off x="2216948" y="1813127"/>
            <a:ext cx="9110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 primeira pessoa surdo cega da história a conquistar um bacharelado em 1904.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126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4CEE3-656C-3A25-6077-99913B5CE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66A89FA-A48A-98B0-A050-8F914D380F1C}"/>
              </a:ext>
            </a:extLst>
          </p:cNvPr>
          <p:cNvSpPr txBox="1"/>
          <p:nvPr/>
        </p:nvSpPr>
        <p:spPr>
          <a:xfrm>
            <a:off x="43544" y="1317105"/>
            <a:ext cx="121484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/>
              <a:t>“Sozinhos, pouco podemos fazer;  </a:t>
            </a:r>
          </a:p>
          <a:p>
            <a:pPr algn="ctr"/>
            <a:r>
              <a:rPr lang="pt-BR" sz="6000" dirty="0"/>
              <a:t> </a:t>
            </a:r>
          </a:p>
          <a:p>
            <a:pPr algn="ctr"/>
            <a:r>
              <a:rPr lang="pt-BR" sz="6000" dirty="0"/>
              <a:t>Juntos,  podemos fazer muito”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1DD660C-E758-4FEF-EEDB-27914CF8568B}"/>
              </a:ext>
            </a:extLst>
          </p:cNvPr>
          <p:cNvSpPr txBox="1"/>
          <p:nvPr/>
        </p:nvSpPr>
        <p:spPr>
          <a:xfrm>
            <a:off x="9265298" y="4410661"/>
            <a:ext cx="250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Helen Keller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6132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AFF9E-3F40-9965-47B5-5F75A5F2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236903D-2615-8F2E-68F6-5477F536B14B}"/>
              </a:ext>
            </a:extLst>
          </p:cNvPr>
          <p:cNvSpPr txBox="1"/>
          <p:nvPr/>
        </p:nvSpPr>
        <p:spPr>
          <a:xfrm>
            <a:off x="2165495" y="1606513"/>
            <a:ext cx="78610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Obrigado</a:t>
            </a:r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visitesaopaulo.com/</a:t>
            </a:r>
            <a:r>
              <a:rPr lang="pt-BR" sz="4000" dirty="0" err="1"/>
              <a:t>apresentacao</a:t>
            </a:r>
            <a:endParaRPr lang="pt-BR" sz="4000" dirty="0"/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toni@visitesaopaulo.com</a:t>
            </a:r>
          </a:p>
        </p:txBody>
      </p:sp>
    </p:spTree>
    <p:extLst>
      <p:ext uri="{BB962C8B-B14F-4D97-AF65-F5344CB8AC3E}">
        <p14:creationId xmlns:p14="http://schemas.microsoft.com/office/powerpoint/2010/main" val="171163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3A03C-D066-5174-C1A3-312F429B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81BF5B9-1B2B-7E2E-36E7-A193A45086B5}"/>
              </a:ext>
            </a:extLst>
          </p:cNvPr>
          <p:cNvSpPr txBox="1"/>
          <p:nvPr/>
        </p:nvSpPr>
        <p:spPr>
          <a:xfrm>
            <a:off x="1023025" y="1305622"/>
            <a:ext cx="101459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É importante explicar o porquê dessas </a:t>
            </a:r>
          </a:p>
          <a:p>
            <a:pPr algn="ctr"/>
            <a:r>
              <a:rPr lang="pt-BR" sz="4000" dirty="0"/>
              <a:t>muitas voltas ao mundo:</a:t>
            </a:r>
          </a:p>
          <a:p>
            <a:pPr algn="ctr"/>
            <a:endParaRPr lang="pt-BR" sz="4000" dirty="0"/>
          </a:p>
          <a:p>
            <a:pPr algn="ctr"/>
            <a:r>
              <a:rPr lang="pt-BR" sz="4000" dirty="0"/>
              <a:t>A nossa causa é o </a:t>
            </a:r>
          </a:p>
          <a:p>
            <a:pPr algn="ctr"/>
            <a:r>
              <a:rPr lang="pt-BR" sz="4000" dirty="0"/>
              <a:t>desenvolvimento socioeconômico do destino.   </a:t>
            </a:r>
          </a:p>
          <a:p>
            <a:pPr algn="ctr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9425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501AB-C38B-7DF3-36EA-794744986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DCF9778-9C19-92E7-3456-48F23F359CF4}"/>
              </a:ext>
            </a:extLst>
          </p:cNvPr>
          <p:cNvSpPr txBox="1"/>
          <p:nvPr/>
        </p:nvSpPr>
        <p:spPr>
          <a:xfrm>
            <a:off x="774441" y="1665515"/>
            <a:ext cx="1128071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 dirty="0">
                <a:solidFill>
                  <a:srgbClr val="4D5156"/>
                </a:solidFill>
                <a:effectLst/>
              </a:rPr>
              <a:t>Art. 180. </a:t>
            </a:r>
            <a:r>
              <a:rPr lang="pt-BR" sz="4000" b="0" i="0" dirty="0">
                <a:solidFill>
                  <a:srgbClr val="040C28"/>
                </a:solidFill>
                <a:effectLst/>
              </a:rPr>
              <a:t>A União, os Estados, o Distrito Federal e os Municípios promoverão e incentivarão o turismo como fator de desenvolvimento social e econômico</a:t>
            </a:r>
            <a:r>
              <a:rPr lang="pt-BR" sz="4000" b="0" i="0" dirty="0">
                <a:solidFill>
                  <a:srgbClr val="4D5156"/>
                </a:solidFill>
                <a:effectLst/>
              </a:rPr>
              <a:t>.</a:t>
            </a:r>
          </a:p>
          <a:p>
            <a:endParaRPr lang="pt-BR" sz="4000" b="0" i="0" dirty="0">
              <a:solidFill>
                <a:srgbClr val="4D5156"/>
              </a:solidFill>
              <a:effectLst/>
            </a:endParaRPr>
          </a:p>
          <a:p>
            <a:endParaRPr lang="pt-BR" sz="4000" b="0" i="0" dirty="0">
              <a:solidFill>
                <a:srgbClr val="4D5156"/>
              </a:solidFill>
              <a:effectLst/>
            </a:endParaRPr>
          </a:p>
          <a:p>
            <a:pPr algn="r"/>
            <a:r>
              <a:rPr lang="pt-BR" sz="2400" dirty="0">
                <a:solidFill>
                  <a:srgbClr val="4D5156"/>
                </a:solidFill>
              </a:rPr>
              <a:t>Dep. José Maria Eymael </a:t>
            </a:r>
          </a:p>
          <a:p>
            <a:pPr algn="r"/>
            <a:r>
              <a:rPr lang="pt-BR" sz="2400" dirty="0">
                <a:solidFill>
                  <a:srgbClr val="4D5156"/>
                </a:solidFill>
              </a:rPr>
              <a:t>Presidente da Abeoc - 1979/1983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0963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94CD-419A-6EBC-E361-DFBDE2BC7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C8742A6-5000-F715-C676-A05E012E4D80}"/>
              </a:ext>
            </a:extLst>
          </p:cNvPr>
          <p:cNvSpPr txBox="1"/>
          <p:nvPr/>
        </p:nvSpPr>
        <p:spPr>
          <a:xfrm>
            <a:off x="682557" y="1511432"/>
            <a:ext cx="108268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Trabalhamos para aumentar  </a:t>
            </a:r>
          </a:p>
          <a:p>
            <a:pPr algn="ctr"/>
            <a:r>
              <a:rPr lang="pt-BR" sz="4000" dirty="0"/>
              <a:t>o fluxo de visitantes de São Paulo,</a:t>
            </a:r>
          </a:p>
          <a:p>
            <a:pPr algn="ctr"/>
            <a:r>
              <a:rPr lang="pt-BR" sz="4000" dirty="0"/>
              <a:t>fomentando negócios para toda a cadeia produtiva de eventos, viagens e turismo</a:t>
            </a:r>
          </a:p>
        </p:txBody>
      </p:sp>
    </p:spTree>
    <p:extLst>
      <p:ext uri="{BB962C8B-B14F-4D97-AF65-F5344CB8AC3E}">
        <p14:creationId xmlns:p14="http://schemas.microsoft.com/office/powerpoint/2010/main" val="377233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FBBFE2-F82B-E197-9B84-013F1125B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67" y="1194147"/>
            <a:ext cx="10705136" cy="5281297"/>
          </a:xfrm>
          <a:prstGeom prst="rect">
            <a:avLst/>
          </a:prstGeom>
        </p:spPr>
      </p:pic>
      <p:pic>
        <p:nvPicPr>
          <p:cNvPr id="5122" name="Picture 2" descr="contorno do ícone do avião decolando no céu azul com fundo de nuvens. avião  no conceito de céu. livro de colorir. ilustração vetorial em fundo branco  15549136 Vetor no Vecteezy">
            <a:extLst>
              <a:ext uri="{FF2B5EF4-FFF2-40B4-BE49-F238E27FC236}">
                <a16:creationId xmlns:a16="http://schemas.microsoft.com/office/drawing/2014/main" id="{5ACB470B-2CDC-C71A-358C-690CF29F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1614" y="3157004"/>
            <a:ext cx="612564" cy="6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8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BD20B-5D77-0E86-0AE3-BAE37DC6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6E442D6-AF98-A551-174C-BE2C9358ADEF}"/>
              </a:ext>
            </a:extLst>
          </p:cNvPr>
          <p:cNvSpPr txBox="1"/>
          <p:nvPr/>
        </p:nvSpPr>
        <p:spPr>
          <a:xfrm>
            <a:off x="817521" y="1535712"/>
            <a:ext cx="107977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Os associados da Unedestinos</a:t>
            </a:r>
          </a:p>
          <a:p>
            <a:pPr algn="ctr"/>
            <a:r>
              <a:rPr lang="pt-BR" sz="4000" dirty="0"/>
              <a:t> União Nacional dos </a:t>
            </a:r>
            <a:r>
              <a:rPr lang="pt-BR" sz="4000" dirty="0" err="1"/>
              <a:t>CVBs</a:t>
            </a:r>
            <a:r>
              <a:rPr lang="pt-BR" sz="4000" dirty="0"/>
              <a:t> e Entidades de Destinos   </a:t>
            </a:r>
          </a:p>
          <a:p>
            <a:pPr algn="ctr"/>
            <a:r>
              <a:rPr lang="pt-BR" sz="4000" dirty="0"/>
              <a:t> atuam para fazer girar a economia de uma </a:t>
            </a:r>
          </a:p>
          <a:p>
            <a:pPr algn="ctr"/>
            <a:r>
              <a:rPr lang="pt-BR" sz="4000" dirty="0"/>
              <a:t>cidade, de uma região ou de um estado, como no  caso do São Paulo Convention &amp; Visitors Bureau </a:t>
            </a:r>
          </a:p>
        </p:txBody>
      </p:sp>
    </p:spTree>
    <p:extLst>
      <p:ext uri="{BB962C8B-B14F-4D97-AF65-F5344CB8AC3E}">
        <p14:creationId xmlns:p14="http://schemas.microsoft.com/office/powerpoint/2010/main" val="37718383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814</Words>
  <Application>Microsoft Office PowerPoint</Application>
  <PresentationFormat>Widescreen</PresentationFormat>
  <Paragraphs>196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Executivo | Visite São Paulo</dc:creator>
  <cp:lastModifiedBy>Promoção | Visite São Paulo</cp:lastModifiedBy>
  <cp:revision>5</cp:revision>
  <dcterms:created xsi:type="dcterms:W3CDTF">2024-02-18T21:27:22Z</dcterms:created>
  <dcterms:modified xsi:type="dcterms:W3CDTF">2024-07-26T15:15:37Z</dcterms:modified>
</cp:coreProperties>
</file>